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4" r:id="rId4"/>
    <p:sldMasterId id="2147484120" r:id="rId5"/>
    <p:sldMasterId id="2147484257" r:id="rId6"/>
    <p:sldMasterId id="2147484271" r:id="rId7"/>
  </p:sldMasterIdLst>
  <p:notesMasterIdLst>
    <p:notesMasterId r:id="rId96"/>
  </p:notesMasterIdLst>
  <p:sldIdLst>
    <p:sldId id="1421" r:id="rId8"/>
    <p:sldId id="2864" r:id="rId9"/>
    <p:sldId id="1438" r:id="rId10"/>
    <p:sldId id="2854" r:id="rId11"/>
    <p:sldId id="2368" r:id="rId12"/>
    <p:sldId id="1433" r:id="rId13"/>
    <p:sldId id="1976" r:id="rId14"/>
    <p:sldId id="2430" r:id="rId15"/>
    <p:sldId id="1437" r:id="rId16"/>
    <p:sldId id="2856" r:id="rId17"/>
    <p:sldId id="2431" r:id="rId18"/>
    <p:sldId id="1448" r:id="rId19"/>
    <p:sldId id="1588" r:id="rId20"/>
    <p:sldId id="1592" r:id="rId21"/>
    <p:sldId id="2858" r:id="rId22"/>
    <p:sldId id="2859" r:id="rId23"/>
    <p:sldId id="2860" r:id="rId24"/>
    <p:sldId id="315" r:id="rId25"/>
    <p:sldId id="2432" r:id="rId26"/>
    <p:sldId id="1444" r:id="rId27"/>
    <p:sldId id="2868" r:id="rId28"/>
    <p:sldId id="2869" r:id="rId29"/>
    <p:sldId id="1522" r:id="rId30"/>
    <p:sldId id="776" r:id="rId31"/>
    <p:sldId id="614" r:id="rId32"/>
    <p:sldId id="974" r:id="rId33"/>
    <p:sldId id="613" r:id="rId34"/>
    <p:sldId id="1569" r:id="rId35"/>
    <p:sldId id="464" r:id="rId36"/>
    <p:sldId id="618" r:id="rId37"/>
    <p:sldId id="2433" r:id="rId38"/>
    <p:sldId id="1457" r:id="rId39"/>
    <p:sldId id="2459" r:id="rId40"/>
    <p:sldId id="1436" r:id="rId41"/>
    <p:sldId id="2435" r:id="rId42"/>
    <p:sldId id="1435" r:id="rId43"/>
    <p:sldId id="1699" r:id="rId44"/>
    <p:sldId id="1745" r:id="rId45"/>
    <p:sldId id="2436" r:id="rId46"/>
    <p:sldId id="1700" r:id="rId47"/>
    <p:sldId id="1747" r:id="rId48"/>
    <p:sldId id="2437" r:id="rId49"/>
    <p:sldId id="1701" r:id="rId50"/>
    <p:sldId id="1749" r:id="rId51"/>
    <p:sldId id="2438" r:id="rId52"/>
    <p:sldId id="1702" r:id="rId53"/>
    <p:sldId id="1751" r:id="rId54"/>
    <p:sldId id="2439" r:id="rId55"/>
    <p:sldId id="1703" r:id="rId56"/>
    <p:sldId id="1829" r:id="rId57"/>
    <p:sldId id="2440" r:id="rId58"/>
    <p:sldId id="1449" r:id="rId59"/>
    <p:sldId id="2441" r:id="rId60"/>
    <p:sldId id="1450" r:id="rId61"/>
    <p:sldId id="2442" r:id="rId62"/>
    <p:sldId id="2123" r:id="rId63"/>
    <p:sldId id="2443" r:id="rId64"/>
    <p:sldId id="1452" r:id="rId65"/>
    <p:sldId id="2444" r:id="rId66"/>
    <p:sldId id="1705" r:id="rId67"/>
    <p:sldId id="2445" r:id="rId68"/>
    <p:sldId id="2867" r:id="rId69"/>
    <p:sldId id="2692" r:id="rId70"/>
    <p:sldId id="2777" r:id="rId71"/>
    <p:sldId id="2855" r:id="rId72"/>
    <p:sldId id="2832" r:id="rId73"/>
    <p:sldId id="2857" r:id="rId74"/>
    <p:sldId id="1455" r:id="rId75"/>
    <p:sldId id="2866" r:id="rId76"/>
    <p:sldId id="2447" r:id="rId77"/>
    <p:sldId id="1456" r:id="rId78"/>
    <p:sldId id="2865" r:id="rId79"/>
    <p:sldId id="2452" r:id="rId80"/>
    <p:sldId id="1434" r:id="rId81"/>
    <p:sldId id="2453" r:id="rId82"/>
    <p:sldId id="1439" r:id="rId83"/>
    <p:sldId id="1590" r:id="rId84"/>
    <p:sldId id="1591" r:id="rId85"/>
    <p:sldId id="2454" r:id="rId86"/>
    <p:sldId id="1440" r:id="rId87"/>
    <p:sldId id="2863" r:id="rId88"/>
    <p:sldId id="2455" r:id="rId89"/>
    <p:sldId id="1441" r:id="rId90"/>
    <p:sldId id="2861" r:id="rId91"/>
    <p:sldId id="2456" r:id="rId92"/>
    <p:sldId id="1442" r:id="rId93"/>
    <p:sldId id="2862" r:id="rId94"/>
    <p:sldId id="2457" r:id="rId9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enu" id="{414A3DF8-FD25-A44A-91E8-D843B5A22802}">
          <p14:sldIdLst>
            <p14:sldId id="1421"/>
            <p14:sldId id="2864"/>
          </p14:sldIdLst>
        </p14:section>
        <p14:section name="Main page" id="{EAE78AF8-7203-6F4C-9EAD-DE70E4C3EAB5}">
          <p14:sldIdLst>
            <p14:sldId id="1438"/>
            <p14:sldId id="2854"/>
            <p14:sldId id="2368"/>
          </p14:sldIdLst>
        </p14:section>
        <p14:section name="Information for today" id="{A1DD82B1-AB9C-844E-8205-02B2B956C825}">
          <p14:sldIdLst>
            <p14:sldId id="1433"/>
            <p14:sldId id="1976"/>
            <p14:sldId id="2430"/>
          </p14:sldIdLst>
        </p14:section>
        <p14:section name="Whole School Information" id="{C1695D18-66F9-BD4F-8F49-8C26AF82759C}">
          <p14:sldIdLst>
            <p14:sldId id="1437"/>
            <p14:sldId id="2856"/>
            <p14:sldId id="2431"/>
          </p14:sldIdLst>
        </p14:section>
        <p14:section name="Behaviour Review" id="{CA9C17BD-2FDD-5C4A-9D17-E43848F12BC9}">
          <p14:sldIdLst>
            <p14:sldId id="1448"/>
            <p14:sldId id="1588"/>
            <p14:sldId id="1592"/>
            <p14:sldId id="2858"/>
            <p14:sldId id="2859"/>
            <p14:sldId id="2860"/>
            <p14:sldId id="315"/>
            <p14:sldId id="2432"/>
          </p14:sldIdLst>
        </p14:section>
        <p14:section name="Behaviour Focus" id="{9E923727-010E-F644-8696-8E6D03518A5C}">
          <p14:sldIdLst>
            <p14:sldId id="1444"/>
            <p14:sldId id="2868"/>
            <p14:sldId id="2869"/>
            <p14:sldId id="1522"/>
            <p14:sldId id="776"/>
            <p14:sldId id="614"/>
            <p14:sldId id="974"/>
            <p14:sldId id="613"/>
            <p14:sldId id="1569"/>
            <p14:sldId id="464"/>
            <p14:sldId id="618"/>
            <p14:sldId id="2433"/>
          </p14:sldIdLst>
        </p14:section>
        <p14:section name="Word of the week" id="{C471B8AB-B5D8-CA4B-B030-5FF129E98DC6}">
          <p14:sldIdLst>
            <p14:sldId id="1457"/>
            <p14:sldId id="2459"/>
          </p14:sldIdLst>
        </p14:section>
        <p14:section name="English" id="{A6B78BD9-1810-0046-8E1D-F57DD03F0AA8}">
          <p14:sldIdLst>
            <p14:sldId id="1436"/>
            <p14:sldId id="2435"/>
          </p14:sldIdLst>
        </p14:section>
        <p14:section name="Maths" id="{C5CEF7C5-D2F1-F34F-B69C-654FBA650133}">
          <p14:sldIdLst>
            <p14:sldId id="1435"/>
          </p14:sldIdLst>
        </p14:section>
        <p14:section name="Y7 MATHS" id="{16C1E673-0DB7-9E44-8DC3-6C04ACB6C343}">
          <p14:sldIdLst>
            <p14:sldId id="1699"/>
            <p14:sldId id="1745"/>
            <p14:sldId id="2436"/>
          </p14:sldIdLst>
        </p14:section>
        <p14:section name="Y8 MATHS" id="{D8217BB6-404B-F34A-A6BF-4133439BFF96}">
          <p14:sldIdLst>
            <p14:sldId id="1700"/>
            <p14:sldId id="1747"/>
            <p14:sldId id="2437"/>
          </p14:sldIdLst>
        </p14:section>
        <p14:section name="Y9 MATHS" id="{3F3CE8D0-EDE0-E140-97E7-777D7791C9D7}">
          <p14:sldIdLst>
            <p14:sldId id="1701"/>
            <p14:sldId id="1749"/>
            <p14:sldId id="2438"/>
          </p14:sldIdLst>
        </p14:section>
        <p14:section name="YEAR 10 MATHS" id="{48476E45-92E7-B145-B860-220F14D307FD}">
          <p14:sldIdLst>
            <p14:sldId id="1702"/>
            <p14:sldId id="1751"/>
            <p14:sldId id="2439"/>
          </p14:sldIdLst>
        </p14:section>
        <p14:section name="YEAR 11 MATHS" id="{CEAD2FE6-DAE0-AD41-AAA1-8754A79386FC}">
          <p14:sldIdLst>
            <p14:sldId id="1703"/>
            <p14:sldId id="1829"/>
            <p14:sldId id="2440"/>
          </p14:sldIdLst>
        </p14:section>
        <p14:section name="YEAR 7" id="{7F120E49-D8DB-BB42-9BEE-C750EA96BD60}">
          <p14:sldIdLst>
            <p14:sldId id="1449"/>
            <p14:sldId id="2441"/>
          </p14:sldIdLst>
        </p14:section>
        <p14:section name="YEAR 8" id="{167FAC3B-AFE6-D54A-9650-C92B5699328A}">
          <p14:sldIdLst>
            <p14:sldId id="1450"/>
            <p14:sldId id="2442"/>
          </p14:sldIdLst>
        </p14:section>
        <p14:section name="YEAR 9" id="{E68CDFB2-0D78-9A49-B2F9-CA59DE8B148D}">
          <p14:sldIdLst>
            <p14:sldId id="2123"/>
            <p14:sldId id="2443"/>
          </p14:sldIdLst>
        </p14:section>
        <p14:section name="YEAR 10" id="{1951F300-50FD-204E-AD86-68F7152EBD67}">
          <p14:sldIdLst>
            <p14:sldId id="1452"/>
            <p14:sldId id="2444"/>
          </p14:sldIdLst>
        </p14:section>
        <p14:section name="YEAR 11" id="{428452C6-A26C-8941-8E32-BED55839EC7F}">
          <p14:sldIdLst>
            <p14:sldId id="1705"/>
            <p14:sldId id="2445"/>
          </p14:sldIdLst>
        </p14:section>
        <p14:section name="6TH FORM" id="{33B88663-0CF5-1742-9E13-4E37236F137C}">
          <p14:sldIdLst>
            <p14:sldId id="2867"/>
          </p14:sldIdLst>
        </p14:section>
        <p14:section name="Monday" id="{8908B06D-2CA1-490C-B8F0-EF9F902884DC}">
          <p14:sldIdLst>
            <p14:sldId id="2692"/>
          </p14:sldIdLst>
        </p14:section>
        <p14:section name="Tuesday" id="{B98DF28A-F2DA-48B7-92FA-53E7BBCED980}">
          <p14:sldIdLst>
            <p14:sldId id="2777"/>
          </p14:sldIdLst>
        </p14:section>
        <p14:section name="Wednesday" id="{FF223575-9C98-4A6A-8BBF-682A3C1DDB3C}">
          <p14:sldIdLst>
            <p14:sldId id="2855"/>
          </p14:sldIdLst>
        </p14:section>
        <p14:section name="Thursday" id="{00EFBEEE-5DB1-4081-93E1-6A975AC00CEB}">
          <p14:sldIdLst>
            <p14:sldId id="2832"/>
          </p14:sldIdLst>
        </p14:section>
        <p14:section name="Friday" id="{2A3D4ABE-EF19-3947-9A77-F5C845B360F4}">
          <p14:sldIdLst>
            <p14:sldId id="2857"/>
          </p14:sldIdLst>
        </p14:section>
        <p14:section name="Assembly Rota" id="{31F84CB6-41DB-465C-8570-3A60B3B07665}">
          <p14:sldIdLst>
            <p14:sldId id="1455"/>
            <p14:sldId id="2866"/>
            <p14:sldId id="2447"/>
          </p14:sldIdLst>
        </p14:section>
        <p14:section name="School Prayer or reflection" id="{FE710C8C-CA30-7440-9595-77C286378E5B}">
          <p14:sldIdLst>
            <p14:sldId id="1456"/>
            <p14:sldId id="2865"/>
            <p14:sldId id="2452"/>
          </p14:sldIdLst>
        </p14:section>
        <p14:section name="Tutor Check List" id="{A8B01953-8A08-0245-A5AD-33350E98F99C}">
          <p14:sldIdLst>
            <p14:sldId id="1434"/>
            <p14:sldId id="2453"/>
          </p14:sldIdLst>
        </p14:section>
        <p14:section name="British Values" id="{A17E7CB1-BC38-B04D-B3AC-C6E95435C4F4}">
          <p14:sldIdLst>
            <p14:sldId id="1439"/>
            <p14:sldId id="1590"/>
            <p14:sldId id="1591"/>
            <p14:sldId id="2454"/>
          </p14:sldIdLst>
        </p14:section>
        <p14:section name="Bullying" id="{A8C9CAB4-F850-A84D-BFFA-5D1DB5A640F7}">
          <p14:sldIdLst>
            <p14:sldId id="1440"/>
            <p14:sldId id="2863"/>
            <p14:sldId id="2455"/>
          </p14:sldIdLst>
        </p14:section>
        <p14:section name="Uniform" id="{E518C5A3-2D3F-1D43-B126-4311C82F2CA0}">
          <p14:sldIdLst>
            <p14:sldId id="1441"/>
            <p14:sldId id="2861"/>
            <p14:sldId id="2456"/>
          </p14:sldIdLst>
        </p14:section>
        <p14:section name="Newsround" id="{8CF2C380-F345-B84F-BFAE-94F87B062FA3}">
          <p14:sldIdLst>
            <p14:sldId id="1442"/>
            <p14:sldId id="2862"/>
            <p14:sldId id="24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E9EC"/>
    <a:srgbClr val="96C1E4"/>
    <a:srgbClr val="6D313C"/>
    <a:srgbClr val="5EB9D3"/>
    <a:srgbClr val="355C61"/>
    <a:srgbClr val="55B1CA"/>
    <a:srgbClr val="DC7A2E"/>
    <a:srgbClr val="DB7A2F"/>
    <a:srgbClr val="6D323C"/>
    <a:srgbClr val="718F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6D16A0-D50D-4241-BAA3-E68A525F0C3D}" v="1" dt="2024-07-19T08:02:01.073"/>
    <p1510:client id="{EFCD3349-CD6D-4C11-858C-2B3CFC58FFD9}" v="1" dt="2024-07-18T08:50:30.274"/>
    <p1510:client id="{FACE7A38-0A63-4649-A001-4F5AC1842AD6}" v="2" dt="2024-07-18T12:17:51.1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46"/>
    <p:restoredTop sz="95553"/>
  </p:normalViewPr>
  <p:slideViewPr>
    <p:cSldViewPr snapToGrid="0">
      <p:cViewPr>
        <p:scale>
          <a:sx n="173" d="100"/>
          <a:sy n="173" d="100"/>
        </p:scale>
        <p:origin x="1296" y="432"/>
      </p:cViewPr>
      <p:guideLst/>
    </p:cSldViewPr>
  </p:slideViewPr>
  <p:notesTextViewPr>
    <p:cViewPr>
      <p:scale>
        <a:sx n="1" d="1"/>
        <a:sy n="1" d="1"/>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theme" Target="theme/theme1.xml"/><Relationship Id="rId10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viewProps" Target="viewProp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5561" tIns="47780" rIns="95561" bIns="47780" rtlCol="0"/>
          <a:lstStyle>
            <a:lvl1pPr algn="l">
              <a:defRPr sz="1300"/>
            </a:lvl1pPr>
          </a:lstStyle>
          <a:p>
            <a:endParaRPr lang="en-US"/>
          </a:p>
        </p:txBody>
      </p:sp>
      <p:sp>
        <p:nvSpPr>
          <p:cNvPr id="3" name="Date Placeholder 2"/>
          <p:cNvSpPr>
            <a:spLocks noGrp="1"/>
          </p:cNvSpPr>
          <p:nvPr>
            <p:ph type="dt" idx="1"/>
          </p:nvPr>
        </p:nvSpPr>
        <p:spPr>
          <a:xfrm>
            <a:off x="3850442" y="0"/>
            <a:ext cx="2945659" cy="498056"/>
          </a:xfrm>
          <a:prstGeom prst="rect">
            <a:avLst/>
          </a:prstGeom>
        </p:spPr>
        <p:txBody>
          <a:bodyPr vert="horz" lIns="95561" tIns="47780" rIns="95561" bIns="47780" rtlCol="0"/>
          <a:lstStyle>
            <a:lvl1pPr algn="r">
              <a:defRPr sz="1300"/>
            </a:lvl1pPr>
          </a:lstStyle>
          <a:p>
            <a:fld id="{B649ED1C-619E-4646-A433-16B49D5FEA55}" type="datetimeFigureOut">
              <a:rPr lang="en-US" smtClean="0"/>
              <a:t>8/31/24</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5561" tIns="47780" rIns="95561" bIns="47780" rtlCol="0" anchor="ctr"/>
          <a:lstStyle/>
          <a:p>
            <a:endParaRPr lang="en-US"/>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5561" tIns="47780" rIns="95561" bIns="4778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1" y="9428584"/>
            <a:ext cx="2945659" cy="498054"/>
          </a:xfrm>
          <a:prstGeom prst="rect">
            <a:avLst/>
          </a:prstGeom>
        </p:spPr>
        <p:txBody>
          <a:bodyPr vert="horz" lIns="95561" tIns="47780" rIns="95561" bIns="47780" rtlCol="0" anchor="b"/>
          <a:lstStyle>
            <a:lvl1pPr algn="l">
              <a:defRPr sz="1300"/>
            </a:lvl1pPr>
          </a:lstStyle>
          <a:p>
            <a:endParaRPr lang="en-US"/>
          </a:p>
        </p:txBody>
      </p:sp>
      <p:sp>
        <p:nvSpPr>
          <p:cNvPr id="7" name="Slide Number Placeholder 6"/>
          <p:cNvSpPr>
            <a:spLocks noGrp="1"/>
          </p:cNvSpPr>
          <p:nvPr>
            <p:ph type="sldNum" sz="quarter" idx="5"/>
          </p:nvPr>
        </p:nvSpPr>
        <p:spPr>
          <a:xfrm>
            <a:off x="3850442" y="9428584"/>
            <a:ext cx="2945659" cy="498054"/>
          </a:xfrm>
          <a:prstGeom prst="rect">
            <a:avLst/>
          </a:prstGeom>
        </p:spPr>
        <p:txBody>
          <a:bodyPr vert="horz" lIns="95561" tIns="47780" rIns="95561" bIns="47780" rtlCol="0" anchor="b"/>
          <a:lstStyle>
            <a:lvl1pPr algn="r">
              <a:defRPr sz="1300"/>
            </a:lvl1pPr>
          </a:lstStyle>
          <a:p>
            <a:fld id="{576CA415-6DBB-D34A-BDCC-BB40C218EB3D}" type="slidenum">
              <a:rPr lang="en-US" smtClean="0"/>
              <a:t>‹#›</a:t>
            </a:fld>
            <a:endParaRPr lang="en-US"/>
          </a:p>
        </p:txBody>
      </p:sp>
    </p:spTree>
    <p:extLst>
      <p:ext uri="{BB962C8B-B14F-4D97-AF65-F5344CB8AC3E}">
        <p14:creationId xmlns:p14="http://schemas.microsoft.com/office/powerpoint/2010/main" val="1443260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6CA415-6DBB-D34A-BDCC-BB40C218EB3D}" type="slidenum">
              <a:rPr lang="en-US" smtClean="0"/>
              <a:t>1</a:t>
            </a:fld>
            <a:endParaRPr lang="en-US"/>
          </a:p>
        </p:txBody>
      </p:sp>
    </p:spTree>
    <p:extLst>
      <p:ext uri="{BB962C8B-B14F-4D97-AF65-F5344CB8AC3E}">
        <p14:creationId xmlns:p14="http://schemas.microsoft.com/office/powerpoint/2010/main" val="3205673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6CA415-6DBB-D34A-BDCC-BB40C218EB3D}" type="slidenum">
              <a:rPr lang="en-US" smtClean="0"/>
              <a:t>9</a:t>
            </a:fld>
            <a:endParaRPr lang="en-US"/>
          </a:p>
        </p:txBody>
      </p:sp>
    </p:spTree>
    <p:extLst>
      <p:ext uri="{BB962C8B-B14F-4D97-AF65-F5344CB8AC3E}">
        <p14:creationId xmlns:p14="http://schemas.microsoft.com/office/powerpoint/2010/main" val="3230335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6CA415-6DBB-D34A-BDCC-BB40C218EB3D}" type="slidenum">
              <a:rPr lang="en-US" smtClean="0"/>
              <a:t>20</a:t>
            </a:fld>
            <a:endParaRPr lang="en-US"/>
          </a:p>
        </p:txBody>
      </p:sp>
    </p:spTree>
    <p:extLst>
      <p:ext uri="{BB962C8B-B14F-4D97-AF65-F5344CB8AC3E}">
        <p14:creationId xmlns:p14="http://schemas.microsoft.com/office/powerpoint/2010/main" val="2113732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6CA415-6DBB-D34A-BDCC-BB40C218EB3D}" type="slidenum">
              <a:rPr lang="en-US" smtClean="0"/>
              <a:t>27</a:t>
            </a:fld>
            <a:endParaRPr lang="en-US"/>
          </a:p>
        </p:txBody>
      </p:sp>
    </p:spTree>
    <p:extLst>
      <p:ext uri="{BB962C8B-B14F-4D97-AF65-F5344CB8AC3E}">
        <p14:creationId xmlns:p14="http://schemas.microsoft.com/office/powerpoint/2010/main" val="4190617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6CA415-6DBB-D34A-BDCC-BB40C218EB3D}" type="slidenum">
              <a:rPr lang="en-US" smtClean="0"/>
              <a:t>29</a:t>
            </a:fld>
            <a:endParaRPr lang="en-US"/>
          </a:p>
        </p:txBody>
      </p:sp>
    </p:spTree>
    <p:extLst>
      <p:ext uri="{BB962C8B-B14F-4D97-AF65-F5344CB8AC3E}">
        <p14:creationId xmlns:p14="http://schemas.microsoft.com/office/powerpoint/2010/main" val="3396728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4164DE-5DFE-46BA-A946-F26DE4E5F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829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4164DE-5DFE-46BA-A946-F26DE4E5F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789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Attendance and Punctuality Check:</a:t>
            </a:r>
            <a:endParaRPr lang="en-US" dirty="0"/>
          </a:p>
          <a:p>
            <a:pPr marL="358352" lvl="1" indent="-358352">
              <a:buChar char="•"/>
            </a:pPr>
            <a:r>
              <a:rPr lang="en-US" dirty="0"/>
              <a:t>Check the attendance register for absentees.</a:t>
            </a:r>
            <a:endParaRPr lang="en-GB" dirty="0"/>
          </a:p>
          <a:p>
            <a:pPr marL="358352" lvl="1" indent="-358352">
              <a:buChar char="•"/>
            </a:pPr>
            <a:r>
              <a:rPr lang="en-US" dirty="0"/>
              <a:t>Note down any latecomers and reasons for lateness.</a:t>
            </a:r>
            <a:endParaRPr lang="en-GB" dirty="0"/>
          </a:p>
          <a:p>
            <a:r>
              <a:rPr lang="en-US" b="1" dirty="0"/>
              <a:t>Uniform and Appearance Inspection:</a:t>
            </a:r>
            <a:endParaRPr lang="en-GB" dirty="0">
              <a:cs typeface="Calibri" panose="020F0502020204030204"/>
            </a:endParaRPr>
          </a:p>
          <a:p>
            <a:pPr marL="358352" lvl="1" indent="-358352">
              <a:buChar char="•"/>
            </a:pPr>
            <a:r>
              <a:rPr lang="en-US" dirty="0"/>
              <a:t>Ensure students are dressed in proper school uniform.</a:t>
            </a:r>
            <a:endParaRPr lang="en-GB" dirty="0"/>
          </a:p>
          <a:p>
            <a:pPr marL="358352" lvl="1" indent="-358352">
              <a:buChar char="•"/>
            </a:pPr>
            <a:r>
              <a:rPr lang="en-US" dirty="0"/>
              <a:t>Check for adherence to the school’s dress code (e.g., no excessive jewelry, appropriate hairstyle).</a:t>
            </a:r>
            <a:endParaRPr lang="en-GB" dirty="0"/>
          </a:p>
          <a:p>
            <a:r>
              <a:rPr lang="en-US" b="1" dirty="0"/>
              <a:t>Notices and Announcements:</a:t>
            </a:r>
            <a:endParaRPr lang="en-GB" dirty="0">
              <a:cs typeface="Calibri" panose="020F0502020204030204"/>
            </a:endParaRPr>
          </a:p>
          <a:p>
            <a:pPr marL="358352" lvl="1" indent="-358352">
              <a:buChar char="•"/>
            </a:pPr>
            <a:r>
              <a:rPr lang="en-US" dirty="0"/>
              <a:t>Share any important announcements from the school administration.</a:t>
            </a:r>
            <a:endParaRPr lang="en-GB" dirty="0"/>
          </a:p>
          <a:p>
            <a:pPr marL="358352" lvl="1" indent="-358352">
              <a:buChar char="•"/>
            </a:pPr>
            <a:r>
              <a:rPr lang="en-US" dirty="0"/>
              <a:t>Discuss upcoming events, deadlines, or changes in the school schedule.</a:t>
            </a:r>
            <a:endParaRPr lang="en-GB" dirty="0"/>
          </a:p>
          <a:p>
            <a:r>
              <a:rPr lang="en-US" b="1" dirty="0"/>
              <a:t>Academic Follow-Up:</a:t>
            </a:r>
            <a:endParaRPr lang="en-GB" dirty="0">
              <a:cs typeface="Calibri" panose="020F0502020204030204"/>
            </a:endParaRPr>
          </a:p>
          <a:p>
            <a:pPr marL="358352" lvl="1" indent="-358352">
              <a:buChar char="•"/>
            </a:pPr>
            <a:r>
              <a:rPr lang="en-US" dirty="0"/>
              <a:t>Remind students about homework deadlines and upcoming tests.</a:t>
            </a:r>
            <a:endParaRPr lang="en-GB" dirty="0"/>
          </a:p>
          <a:p>
            <a:pPr marL="358352" lvl="1" indent="-358352">
              <a:buChar char="•"/>
            </a:pPr>
            <a:r>
              <a:rPr lang="en-US" dirty="0"/>
              <a:t>Address any academic concerns or issues reported by subject teachers.</a:t>
            </a:r>
            <a:endParaRPr lang="en-GB" dirty="0"/>
          </a:p>
          <a:p>
            <a:r>
              <a:rPr lang="en-US" b="1" dirty="0"/>
              <a:t>Well-being and Pastoral Care:</a:t>
            </a:r>
            <a:endParaRPr lang="en-GB" dirty="0">
              <a:cs typeface="Calibri" panose="020F0502020204030204"/>
            </a:endParaRPr>
          </a:p>
          <a:p>
            <a:pPr marL="358352" lvl="1" indent="-358352">
              <a:buChar char="•"/>
            </a:pPr>
            <a:r>
              <a:rPr lang="en-US" dirty="0"/>
              <a:t>Engage in a brief check-in with students to assess their well-being.</a:t>
            </a:r>
            <a:endParaRPr lang="en-GB" dirty="0"/>
          </a:p>
          <a:p>
            <a:pPr marL="358352" lvl="1" indent="-358352">
              <a:buChar char="•"/>
            </a:pPr>
            <a:r>
              <a:rPr lang="en-US" dirty="0"/>
              <a:t>Offer support or guidance to any student facing personal or academic challenges.</a:t>
            </a:r>
            <a:endParaRPr lang="en-GB" dirty="0"/>
          </a:p>
          <a:p>
            <a:r>
              <a:rPr lang="en-US" b="1" dirty="0"/>
              <a:t>School Diary Check:</a:t>
            </a:r>
            <a:endParaRPr lang="en-GB" dirty="0">
              <a:cs typeface="Calibri" panose="020F0502020204030204"/>
            </a:endParaRPr>
          </a:p>
          <a:p>
            <a:pPr marL="358352" lvl="1" indent="-358352">
              <a:buChar char="•"/>
            </a:pPr>
            <a:r>
              <a:rPr lang="en-US" dirty="0"/>
              <a:t>Review and sign off on student diaries or planners.</a:t>
            </a:r>
            <a:endParaRPr lang="en-GB" dirty="0"/>
          </a:p>
          <a:p>
            <a:pPr marL="358352" lvl="1" indent="-358352">
              <a:buChar char="•"/>
            </a:pPr>
            <a:r>
              <a:rPr lang="en-US" dirty="0"/>
              <a:t>Ensure students have noted down important dates and information.</a:t>
            </a:r>
            <a:endParaRPr lang="en-GB" dirty="0"/>
          </a:p>
          <a:p>
            <a:r>
              <a:rPr lang="en-US" b="1" dirty="0"/>
              <a:t>Classroom Environment:</a:t>
            </a:r>
            <a:endParaRPr lang="en-GB" dirty="0">
              <a:cs typeface="Calibri" panose="020F0502020204030204"/>
            </a:endParaRPr>
          </a:p>
          <a:p>
            <a:pPr marL="358352" lvl="1" indent="-358352">
              <a:buChar char="•"/>
            </a:pPr>
            <a:r>
              <a:rPr lang="en-US" dirty="0"/>
              <a:t>Ensure the classroom is tidy and conducive to learning.</a:t>
            </a:r>
            <a:endParaRPr lang="en-GB" dirty="0"/>
          </a:p>
          <a:p>
            <a:pPr marL="358352" lvl="1" indent="-358352">
              <a:buChar char="•"/>
            </a:pPr>
            <a:r>
              <a:rPr lang="en-US" dirty="0"/>
              <a:t>Organize any needed classroom resources for the day.</a:t>
            </a:r>
            <a:endParaRPr lang="en-GB" dirty="0"/>
          </a:p>
          <a:p>
            <a:r>
              <a:rPr lang="en-US" b="1" dirty="0"/>
              <a:t>Communication with Parents:</a:t>
            </a:r>
            <a:endParaRPr lang="en-GB" dirty="0">
              <a:cs typeface="Calibri" panose="020F0502020204030204"/>
            </a:endParaRPr>
          </a:p>
          <a:p>
            <a:pPr marL="358352" lvl="1" indent="-358352">
              <a:buChar char="•"/>
            </a:pPr>
            <a:r>
              <a:rPr lang="en-US" dirty="0"/>
              <a:t>Note any communication that needs to be relayed to parents.</a:t>
            </a:r>
            <a:endParaRPr lang="en-GB" dirty="0"/>
          </a:p>
          <a:p>
            <a:pPr marL="358352" lvl="1" indent="-358352">
              <a:buChar char="•"/>
            </a:pPr>
            <a:r>
              <a:rPr lang="en-US" dirty="0"/>
              <a:t>Plan for any scheduled meetings or calls with parents.</a:t>
            </a:r>
            <a:endParaRPr lang="en-GB" dirty="0"/>
          </a:p>
          <a:p>
            <a:r>
              <a:rPr lang="en-US" b="1" dirty="0"/>
              <a:t>Extra-curricular Activities:</a:t>
            </a:r>
            <a:endParaRPr lang="en-GB" dirty="0">
              <a:cs typeface="Calibri" panose="020F0502020204030204"/>
            </a:endParaRPr>
          </a:p>
          <a:p>
            <a:pPr marL="358352" lvl="1" indent="-358352">
              <a:buChar char="•"/>
            </a:pPr>
            <a:r>
              <a:rPr lang="en-US" dirty="0"/>
              <a:t>Remind students about any extracurricular activities or clubs happening that day.</a:t>
            </a:r>
            <a:endParaRPr lang="en-GB" dirty="0"/>
          </a:p>
          <a:p>
            <a:pPr marL="358352" lvl="1" indent="-358352">
              <a:buChar char="•"/>
            </a:pPr>
            <a:r>
              <a:rPr lang="en-US" dirty="0"/>
              <a:t>Check for any permission slips or forms that need to be collected.</a:t>
            </a:r>
            <a:endParaRPr lang="en-GB" dirty="0"/>
          </a:p>
          <a:p>
            <a:r>
              <a:rPr lang="en-US" b="1" dirty="0"/>
              <a:t>Personal Development Focus:</a:t>
            </a:r>
            <a:endParaRPr lang="en-GB" dirty="0">
              <a:cs typeface="Calibri" panose="020F0502020204030204"/>
            </a:endParaRPr>
          </a:p>
          <a:p>
            <a:pPr marL="358352" lvl="1" indent="-358352">
              <a:buChar char="•"/>
            </a:pPr>
            <a:r>
              <a:rPr lang="en-US" dirty="0"/>
              <a:t>Incorporate a brief session on personal development topics (e.g., time management, study skills).</a:t>
            </a:r>
            <a:endParaRPr lang="en-GB" dirty="0"/>
          </a:p>
          <a:p>
            <a:pPr marL="358352" lvl="1" indent="-358352">
              <a:buChar char="•"/>
            </a:pPr>
            <a:r>
              <a:rPr lang="en-US" dirty="0"/>
              <a:t>Encourage student participation in discussions.</a:t>
            </a:r>
            <a:endParaRPr lang="en-GB" dirty="0"/>
          </a:p>
          <a:p>
            <a:r>
              <a:rPr lang="en-US" b="1" dirty="0"/>
              <a:t>Safety and Rules Reminder:</a:t>
            </a:r>
            <a:endParaRPr lang="en-GB" dirty="0">
              <a:cs typeface="Calibri" panose="020F0502020204030204"/>
            </a:endParaRPr>
          </a:p>
          <a:p>
            <a:pPr marL="358352" lvl="1" indent="-358352">
              <a:buChar char="•"/>
            </a:pPr>
            <a:r>
              <a:rPr lang="en-US" dirty="0"/>
              <a:t>Briefly remind students of important school rules and safety protocols.</a:t>
            </a:r>
            <a:endParaRPr lang="en-GB" dirty="0"/>
          </a:p>
          <a:p>
            <a:pPr marL="358352" lvl="1" indent="-358352">
              <a:buChar char="•"/>
            </a:pPr>
            <a:r>
              <a:rPr lang="en-US" dirty="0"/>
              <a:t>Address any recent issues or concerns related to school policy.</a:t>
            </a:r>
            <a:endParaRPr lang="en-GB" dirty="0"/>
          </a:p>
          <a:p>
            <a:r>
              <a:rPr lang="en-US" b="1" dirty="0"/>
              <a:t>Preparation for the First Class:</a:t>
            </a:r>
            <a:endParaRPr lang="en-GB" dirty="0">
              <a:cs typeface="Calibri" panose="020F0502020204030204"/>
            </a:endParaRPr>
          </a:p>
          <a:p>
            <a:pPr marL="358352" lvl="1" indent="-358352">
              <a:buChar char="•"/>
            </a:pPr>
            <a:r>
              <a:rPr lang="en-US" dirty="0"/>
              <a:t>Ensure students are ready and have the necessary materials for their first class.</a:t>
            </a:r>
            <a:endParaRPr lang="en-GB" dirty="0"/>
          </a:p>
          <a:p>
            <a:pPr marL="358352" lvl="1" indent="-358352">
              <a:buChar char="•"/>
            </a:pPr>
            <a:r>
              <a:rPr lang="en-US" dirty="0"/>
              <a:t>Assist with any organizational aspects related to their timetable.</a:t>
            </a:r>
            <a:endParaRPr lang="en-GB" dirty="0"/>
          </a:p>
          <a:p>
            <a:endParaRPr lang="en-US" dirty="0">
              <a:cs typeface="Calibri"/>
            </a:endParaRPr>
          </a:p>
        </p:txBody>
      </p:sp>
      <p:sp>
        <p:nvSpPr>
          <p:cNvPr id="4" name="Slide Number Placeholder 3"/>
          <p:cNvSpPr>
            <a:spLocks noGrp="1"/>
          </p:cNvSpPr>
          <p:nvPr>
            <p:ph type="sldNum" sz="quarter" idx="5"/>
          </p:nvPr>
        </p:nvSpPr>
        <p:spPr/>
        <p:txBody>
          <a:bodyPr/>
          <a:lstStyle/>
          <a:p>
            <a:fld id="{576CA415-6DBB-D34A-BDCC-BB40C218EB3D}" type="slidenum">
              <a:rPr lang="en-US" smtClean="0"/>
              <a:t>74</a:t>
            </a:fld>
            <a:endParaRPr lang="en-US"/>
          </a:p>
        </p:txBody>
      </p:sp>
    </p:spTree>
    <p:extLst>
      <p:ext uri="{BB962C8B-B14F-4D97-AF65-F5344CB8AC3E}">
        <p14:creationId xmlns:p14="http://schemas.microsoft.com/office/powerpoint/2010/main" val="3127715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sz="1100" b="1" i="0" u="none" strike="noStrike" dirty="0">
                <a:solidFill>
                  <a:srgbClr val="000000"/>
                </a:solidFill>
                <a:effectLst/>
              </a:rPr>
              <a:t>Democracy:</a:t>
            </a:r>
            <a:endParaRPr lang="en-GB" sz="1100" b="0" i="0" u="none" strike="noStrike" dirty="0">
              <a:solidFill>
                <a:srgbClr val="000000"/>
              </a:solidFill>
              <a:effectLst/>
            </a:endParaRPr>
          </a:p>
          <a:p>
            <a:pPr marL="742950" lvl="1" indent="-285750" algn="l">
              <a:buFont typeface="+mj-lt"/>
              <a:buAutoNum type="arabicPeriod"/>
            </a:pPr>
            <a:r>
              <a:rPr lang="en-GB" sz="1100" b="0" i="0" u="none" strike="noStrike" dirty="0">
                <a:solidFill>
                  <a:srgbClr val="000000"/>
                </a:solidFill>
                <a:effectLst/>
              </a:rPr>
              <a:t>Understanding the importance of democracy involves teaching students about the democratic processes in the UK, such as voting and the role of government. Encouraging students to participate in school councils or debates can help them appreciate how their voices can influence decisions.</a:t>
            </a:r>
          </a:p>
          <a:p>
            <a:pPr algn="l">
              <a:buFont typeface="+mj-lt"/>
              <a:buAutoNum type="arabicPeriod"/>
            </a:pPr>
            <a:r>
              <a:rPr lang="en-GB" sz="1100" b="1" i="0" u="none" strike="noStrike" dirty="0">
                <a:solidFill>
                  <a:srgbClr val="000000"/>
                </a:solidFill>
                <a:effectLst/>
              </a:rPr>
              <a:t>Rule of Law:</a:t>
            </a:r>
            <a:endParaRPr lang="en-GB" sz="1100" b="0" i="0" u="none" strike="noStrike" dirty="0">
              <a:solidFill>
                <a:srgbClr val="000000"/>
              </a:solidFill>
              <a:effectLst/>
            </a:endParaRPr>
          </a:p>
          <a:p>
            <a:pPr marL="742950" lvl="1" indent="-285750" algn="l">
              <a:buFont typeface="+mj-lt"/>
              <a:buAutoNum type="arabicPeriod"/>
            </a:pPr>
            <a:r>
              <a:rPr lang="en-GB" sz="1100" b="0" i="0" u="none" strike="noStrike" dirty="0">
                <a:solidFill>
                  <a:srgbClr val="000000"/>
                </a:solidFill>
                <a:effectLst/>
              </a:rPr>
              <a:t>Teaching students about the rule of law involves helping them understand that laws are there to protect everyone and that there are consequences when they are broken. This can be linked to school rules and the importance of following them for the benefit of the whole community.</a:t>
            </a:r>
          </a:p>
          <a:p>
            <a:pPr algn="l">
              <a:buFont typeface="+mj-lt"/>
              <a:buAutoNum type="arabicPeriod"/>
            </a:pPr>
            <a:r>
              <a:rPr lang="en-GB" sz="1100" b="1" i="0" u="none" strike="noStrike" dirty="0">
                <a:solidFill>
                  <a:srgbClr val="000000"/>
                </a:solidFill>
                <a:effectLst/>
              </a:rPr>
              <a:t>Individual Liberty:</a:t>
            </a:r>
            <a:endParaRPr lang="en-GB" sz="1100" b="0" i="0" u="none" strike="noStrike" dirty="0">
              <a:solidFill>
                <a:srgbClr val="000000"/>
              </a:solidFill>
              <a:effectLst/>
            </a:endParaRPr>
          </a:p>
          <a:p>
            <a:pPr marL="742950" lvl="1" indent="-285750" algn="l">
              <a:buFont typeface="+mj-lt"/>
              <a:buAutoNum type="arabicPeriod"/>
            </a:pPr>
            <a:r>
              <a:rPr lang="en-GB" sz="1100" b="0" i="0" u="none" strike="noStrike" dirty="0">
                <a:solidFill>
                  <a:srgbClr val="000000"/>
                </a:solidFill>
                <a:effectLst/>
              </a:rPr>
              <a:t>Promoting individual liberty involves encouraging students to make their own choices and understand their rights and freedoms. This also includes educating them on how to exercise these rights responsibly while respecting others.</a:t>
            </a:r>
          </a:p>
          <a:p>
            <a:pPr algn="l">
              <a:buFont typeface="+mj-lt"/>
              <a:buAutoNum type="arabicPeriod"/>
            </a:pPr>
            <a:r>
              <a:rPr lang="en-GB" sz="1100" b="1" i="0" u="none" strike="noStrike" dirty="0">
                <a:solidFill>
                  <a:srgbClr val="000000"/>
                </a:solidFill>
                <a:effectLst/>
              </a:rPr>
              <a:t>Mutual Respect:</a:t>
            </a:r>
            <a:endParaRPr lang="en-GB" sz="1100" b="0" i="0" u="none" strike="noStrike" dirty="0">
              <a:solidFill>
                <a:srgbClr val="000000"/>
              </a:solidFill>
              <a:effectLst/>
            </a:endParaRPr>
          </a:p>
          <a:p>
            <a:pPr marL="742950" lvl="1" indent="-285750" algn="l">
              <a:buFont typeface="+mj-lt"/>
              <a:buAutoNum type="arabicPeriod"/>
            </a:pPr>
            <a:r>
              <a:rPr lang="en-GB" sz="1100" b="0" i="0" u="none" strike="noStrike" dirty="0">
                <a:solidFill>
                  <a:srgbClr val="000000"/>
                </a:solidFill>
                <a:effectLst/>
              </a:rPr>
              <a:t>Mutual respect is about teaching students to treat others with consideration and kindness, regardless of differences. This can be reinforced through discussions on respecting different opinions, cultures, and backgrounds.</a:t>
            </a:r>
          </a:p>
          <a:p>
            <a:pPr algn="l">
              <a:buFont typeface="+mj-lt"/>
              <a:buAutoNum type="arabicPeriod"/>
            </a:pPr>
            <a:r>
              <a:rPr lang="en-GB" sz="1100" b="1" i="0" u="none" strike="noStrike" dirty="0">
                <a:solidFill>
                  <a:srgbClr val="000000"/>
                </a:solidFill>
                <a:effectLst/>
              </a:rPr>
              <a:t>Tolerance of Those with Different Faiths and Beliefs:</a:t>
            </a:r>
            <a:endParaRPr lang="en-GB" sz="1100" b="0" i="0" u="none" strike="noStrike" dirty="0">
              <a:solidFill>
                <a:srgbClr val="000000"/>
              </a:solidFill>
              <a:effectLst/>
            </a:endParaRPr>
          </a:p>
          <a:p>
            <a:pPr marL="742950" lvl="1" indent="-285750" algn="l">
              <a:buFont typeface="+mj-lt"/>
              <a:buAutoNum type="arabicPeriod"/>
            </a:pPr>
            <a:r>
              <a:rPr lang="en-GB" sz="1100" b="0" i="0" u="none" strike="noStrike" dirty="0">
                <a:solidFill>
                  <a:srgbClr val="000000"/>
                </a:solidFill>
                <a:effectLst/>
              </a:rPr>
              <a:t>This value encourages students to be open-minded and accepting of people who hold different religious beliefs or cultural practices. It is essential for fostering an inclusive school environment where everyone feels valued and respected.</a:t>
            </a:r>
          </a:p>
          <a:p>
            <a:endParaRPr lang="en-US" dirty="0"/>
          </a:p>
        </p:txBody>
      </p:sp>
      <p:sp>
        <p:nvSpPr>
          <p:cNvPr id="4" name="Slide Number Placeholder 3"/>
          <p:cNvSpPr>
            <a:spLocks noGrp="1"/>
          </p:cNvSpPr>
          <p:nvPr>
            <p:ph type="sldNum" sz="quarter" idx="5"/>
          </p:nvPr>
        </p:nvSpPr>
        <p:spPr/>
        <p:txBody>
          <a:bodyPr/>
          <a:lstStyle/>
          <a:p>
            <a:fld id="{576CA415-6DBB-D34A-BDCC-BB40C218EB3D}" type="slidenum">
              <a:rPr lang="en-US" smtClean="0"/>
              <a:t>76</a:t>
            </a:fld>
            <a:endParaRPr lang="en-US"/>
          </a:p>
        </p:txBody>
      </p:sp>
    </p:spTree>
    <p:extLst>
      <p:ext uri="{BB962C8B-B14F-4D97-AF65-F5344CB8AC3E}">
        <p14:creationId xmlns:p14="http://schemas.microsoft.com/office/powerpoint/2010/main" val="2097718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gif"/><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gif"/><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gif"/><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gif"/><Relationship Id="rId14" Type="http://schemas.openxmlformats.org/officeDocument/2006/relationships/image" Target="../media/image17.gi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gif"/><Relationship Id="rId2" Type="http://schemas.openxmlformats.org/officeDocument/2006/relationships/image" Target="../media/image5.png"/><Relationship Id="rId1" Type="http://schemas.openxmlformats.org/officeDocument/2006/relationships/slideMaster" Target="../slideMasters/slideMaster3.xml"/><Relationship Id="rId6" Type="http://schemas.openxmlformats.org/officeDocument/2006/relationships/image" Target="../media/image9.gif"/><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gif"/><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gif"/><Relationship Id="rId14" Type="http://schemas.openxmlformats.org/officeDocument/2006/relationships/image" Target="../media/image17.gi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gif"/><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9.gif"/><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gif"/><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gif"/><Relationship Id="rId14" Type="http://schemas.openxmlformats.org/officeDocument/2006/relationships/image" Target="../media/image17.gif"/></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gif"/><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gif"/><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gif"/><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gif"/><Relationship Id="rId14" Type="http://schemas.openxmlformats.org/officeDocument/2006/relationships/image" Target="../media/image17.gi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2B7EC-1391-D9B1-FC9F-1C586AA6AF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50D796D-5F79-1CF9-A742-7F2BD1C88265}"/>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FB8B1B-2FE7-D4E1-F576-9E12D02CBA3E}"/>
              </a:ext>
            </a:extLst>
          </p:cNvPr>
          <p:cNvSpPr>
            <a:spLocks noGrp="1"/>
          </p:cNvSpPr>
          <p:nvPr>
            <p:ph type="dt" sz="half" idx="10"/>
          </p:nvPr>
        </p:nvSpPr>
        <p:spPr/>
        <p:txBody>
          <a:bodyPr/>
          <a:lstStyle/>
          <a:p>
            <a:fld id="{25E5B983-EDFE-4CDE-8DBB-32E1E46C453E}" type="datetime2">
              <a:rPr lang="en-GB" smtClean="0"/>
              <a:t>Saturday, 31 August 2024</a:t>
            </a:fld>
            <a:endParaRPr lang="en-GB"/>
          </a:p>
        </p:txBody>
      </p:sp>
      <p:sp>
        <p:nvSpPr>
          <p:cNvPr id="5" name="Footer Placeholder 4">
            <a:extLst>
              <a:ext uri="{FF2B5EF4-FFF2-40B4-BE49-F238E27FC236}">
                <a16:creationId xmlns:a16="http://schemas.microsoft.com/office/drawing/2014/main" id="{1549CE2B-1A93-E2C0-4702-DC0F770688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3E456B-F381-A732-5858-4475A200A10D}"/>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746832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3C19-359A-A5E0-B283-B3F47BFD72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3FF25C-7304-779B-1FD5-94724EF56170}"/>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BF608E59-E235-28AF-7406-AAF9A268AE3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0D5B1B-EB87-FD4C-D23A-A0FA72F30667}"/>
              </a:ext>
            </a:extLst>
          </p:cNvPr>
          <p:cNvSpPr>
            <a:spLocks noGrp="1"/>
          </p:cNvSpPr>
          <p:nvPr>
            <p:ph type="dt" sz="half" idx="10"/>
          </p:nvPr>
        </p:nvSpPr>
        <p:spPr/>
        <p:txBody>
          <a:bodyPr/>
          <a:lstStyle/>
          <a:p>
            <a:fld id="{7557089E-A33F-4AD8-9EAB-480CD8AFB319}" type="datetime2">
              <a:rPr lang="en-GB" smtClean="0"/>
              <a:t>Saturday, 31 August 2024</a:t>
            </a:fld>
            <a:endParaRPr lang="en-GB"/>
          </a:p>
        </p:txBody>
      </p:sp>
      <p:sp>
        <p:nvSpPr>
          <p:cNvPr id="6" name="Footer Placeholder 5">
            <a:extLst>
              <a:ext uri="{FF2B5EF4-FFF2-40B4-BE49-F238E27FC236}">
                <a16:creationId xmlns:a16="http://schemas.microsoft.com/office/drawing/2014/main" id="{73ED0C9E-4320-6371-1D43-4610C11284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A1042B-72A9-A57F-9788-136FDB71DC64}"/>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35756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1C6-3691-780F-250F-3E27418EB3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484A41-F3DC-4457-4246-BE9281EF14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8E7470-CC03-847E-F5D6-94CFB30BA35B}"/>
              </a:ext>
            </a:extLst>
          </p:cNvPr>
          <p:cNvSpPr>
            <a:spLocks noGrp="1"/>
          </p:cNvSpPr>
          <p:nvPr>
            <p:ph type="dt" sz="half" idx="10"/>
          </p:nvPr>
        </p:nvSpPr>
        <p:spPr/>
        <p:txBody>
          <a:bodyPr/>
          <a:lstStyle/>
          <a:p>
            <a:fld id="{CEC7DCBD-D385-43C8-887C-4CC9B3A8BB19}" type="datetime2">
              <a:rPr lang="en-GB" smtClean="0"/>
              <a:t>Saturday, 31 August 2024</a:t>
            </a:fld>
            <a:endParaRPr lang="en-GB"/>
          </a:p>
        </p:txBody>
      </p:sp>
      <p:sp>
        <p:nvSpPr>
          <p:cNvPr id="5" name="Footer Placeholder 4">
            <a:extLst>
              <a:ext uri="{FF2B5EF4-FFF2-40B4-BE49-F238E27FC236}">
                <a16:creationId xmlns:a16="http://schemas.microsoft.com/office/drawing/2014/main" id="{03D244F6-5850-C4A3-C569-C18A418721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A9600C-79A1-AB5B-D311-6BD494E80CB3}"/>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417403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D5216A-EEB5-0B82-52D6-DE8AC84E9070}"/>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2001CA-C816-2627-7DE2-BF8C60030CC9}"/>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948026-2EBD-5FE0-149B-E708CBAF2E28}"/>
              </a:ext>
            </a:extLst>
          </p:cNvPr>
          <p:cNvSpPr>
            <a:spLocks noGrp="1"/>
          </p:cNvSpPr>
          <p:nvPr>
            <p:ph type="dt" sz="half" idx="10"/>
          </p:nvPr>
        </p:nvSpPr>
        <p:spPr/>
        <p:txBody>
          <a:bodyPr/>
          <a:lstStyle/>
          <a:p>
            <a:fld id="{F632097E-76E2-4FA4-8803-1B72D79E2137}" type="datetime2">
              <a:rPr lang="en-GB" smtClean="0"/>
              <a:t>Saturday, 31 August 2024</a:t>
            </a:fld>
            <a:endParaRPr lang="en-GB"/>
          </a:p>
        </p:txBody>
      </p:sp>
      <p:sp>
        <p:nvSpPr>
          <p:cNvPr id="5" name="Footer Placeholder 4">
            <a:extLst>
              <a:ext uri="{FF2B5EF4-FFF2-40B4-BE49-F238E27FC236}">
                <a16:creationId xmlns:a16="http://schemas.microsoft.com/office/drawing/2014/main" id="{406F34EC-FD5A-B91A-ADC4-6EC0D9BC9A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149240-4A78-D3C4-D495-567E7AD0D71F}"/>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615813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48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8/31/24</a:t>
            </a:fld>
            <a:endParaRPr lang="en-US"/>
          </a:p>
        </p:txBody>
      </p:sp>
      <p:sp>
        <p:nvSpPr>
          <p:cNvPr id="6" name="Holder 6"/>
          <p:cNvSpPr>
            <a:spLocks noGrp="1"/>
          </p:cNvSpPr>
          <p:nvPr>
            <p:ph type="sldNum" sz="quarter" idx="7"/>
          </p:nvPr>
        </p:nvSpPr>
        <p:spPr/>
        <p:txBody>
          <a:bodyPr lIns="0" tIns="0" rIns="0" bIns="0"/>
          <a:lstStyle>
            <a:lvl1pPr>
              <a:defRPr sz="1243" b="1" i="0">
                <a:solidFill>
                  <a:schemeClr val="bg1"/>
                </a:solidFill>
                <a:latin typeface="Arial"/>
                <a:cs typeface="Arial"/>
              </a:defRPr>
            </a:lvl1pPr>
          </a:lstStyle>
          <a:p>
            <a:pPr marL="23104">
              <a:lnSpc>
                <a:spcPts val="1440"/>
              </a:lnSpc>
            </a:pPr>
            <a:fld id="{81D60167-4931-47E6-BA6A-407CBD079E47}" type="slidenum">
              <a:rPr spc="3" dirty="0"/>
              <a:pPr marL="23104">
                <a:lnSpc>
                  <a:spcPts val="1440"/>
                </a:lnSpc>
              </a:pPr>
              <a:t>‹#›</a:t>
            </a:fld>
            <a:endParaRPr spc="3"/>
          </a:p>
        </p:txBody>
      </p:sp>
    </p:spTree>
    <p:extLst>
      <p:ext uri="{BB962C8B-B14F-4D97-AF65-F5344CB8AC3E}">
        <p14:creationId xmlns:p14="http://schemas.microsoft.com/office/powerpoint/2010/main" val="882429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8/31/24</a:t>
            </a:fld>
            <a:endParaRPr lang="en-US"/>
          </a:p>
        </p:txBody>
      </p:sp>
      <p:sp>
        <p:nvSpPr>
          <p:cNvPr id="5" name="Holder 5"/>
          <p:cNvSpPr>
            <a:spLocks noGrp="1"/>
          </p:cNvSpPr>
          <p:nvPr>
            <p:ph type="sldNum" sz="quarter" idx="7"/>
          </p:nvPr>
        </p:nvSpPr>
        <p:spPr/>
        <p:txBody>
          <a:bodyPr lIns="0" tIns="0" rIns="0" bIns="0"/>
          <a:lstStyle>
            <a:lvl1pPr>
              <a:defRPr sz="1243" b="1" i="0">
                <a:solidFill>
                  <a:schemeClr val="bg1"/>
                </a:solidFill>
                <a:latin typeface="Arial"/>
                <a:cs typeface="Arial"/>
              </a:defRPr>
            </a:lvl1pPr>
          </a:lstStyle>
          <a:p>
            <a:pPr marL="23104">
              <a:lnSpc>
                <a:spcPts val="1440"/>
              </a:lnSpc>
            </a:pPr>
            <a:fld id="{81D60167-4931-47E6-BA6A-407CBD079E47}" type="slidenum">
              <a:rPr spc="3" dirty="0"/>
              <a:pPr marL="23104">
                <a:lnSpc>
                  <a:spcPts val="1440"/>
                </a:lnSpc>
              </a:pPr>
              <a:t>‹#›</a:t>
            </a:fld>
            <a:endParaRPr spc="3"/>
          </a:p>
        </p:txBody>
      </p:sp>
    </p:spTree>
    <p:extLst>
      <p:ext uri="{BB962C8B-B14F-4D97-AF65-F5344CB8AC3E}">
        <p14:creationId xmlns:p14="http://schemas.microsoft.com/office/powerpoint/2010/main" val="3667126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2B7EC-1391-D9B1-FC9F-1C586AA6AF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50D796D-5F79-1CF9-A742-7F2BD1C88265}"/>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FB8B1B-2FE7-D4E1-F576-9E12D02CBA3E}"/>
              </a:ext>
            </a:extLst>
          </p:cNvPr>
          <p:cNvSpPr>
            <a:spLocks noGrp="1"/>
          </p:cNvSpPr>
          <p:nvPr>
            <p:ph type="dt" sz="half" idx="10"/>
          </p:nvPr>
        </p:nvSpPr>
        <p:spPr/>
        <p:txBody>
          <a:bodyPr/>
          <a:lstStyle/>
          <a:p>
            <a:fld id="{25E5B983-EDFE-4CDE-8DBB-32E1E46C453E}" type="datetime2">
              <a:rPr lang="en-GB" smtClean="0"/>
              <a:t>Saturday, 31 August 2024</a:t>
            </a:fld>
            <a:endParaRPr lang="en-GB"/>
          </a:p>
        </p:txBody>
      </p:sp>
      <p:sp>
        <p:nvSpPr>
          <p:cNvPr id="5" name="Footer Placeholder 4">
            <a:extLst>
              <a:ext uri="{FF2B5EF4-FFF2-40B4-BE49-F238E27FC236}">
                <a16:creationId xmlns:a16="http://schemas.microsoft.com/office/drawing/2014/main" id="{1549CE2B-1A93-E2C0-4702-DC0F770688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3E456B-F381-A732-5858-4475A200A10D}"/>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4105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D76B8-53B2-B190-A463-BB458EB09E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72C291-0DC1-8B7C-9502-BD7DBD61F7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1B0D8D-7F62-34FC-7385-E09CB32AD165}"/>
              </a:ext>
            </a:extLst>
          </p:cNvPr>
          <p:cNvSpPr>
            <a:spLocks noGrp="1"/>
          </p:cNvSpPr>
          <p:nvPr>
            <p:ph type="dt" sz="half" idx="10"/>
          </p:nvPr>
        </p:nvSpPr>
        <p:spPr/>
        <p:txBody>
          <a:bodyPr/>
          <a:lstStyle/>
          <a:p>
            <a:fld id="{79C09D0F-ADE9-4FAE-8982-D9FDE25ECE51}" type="datetime2">
              <a:rPr lang="en-GB" smtClean="0"/>
              <a:t>Saturday, 31 August 2024</a:t>
            </a:fld>
            <a:endParaRPr lang="en-GB"/>
          </a:p>
        </p:txBody>
      </p:sp>
      <p:sp>
        <p:nvSpPr>
          <p:cNvPr id="5" name="Footer Placeholder 4">
            <a:extLst>
              <a:ext uri="{FF2B5EF4-FFF2-40B4-BE49-F238E27FC236}">
                <a16:creationId xmlns:a16="http://schemas.microsoft.com/office/drawing/2014/main" id="{A591E00E-F600-791B-6502-D2C2FD734A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23D5ED-F7E4-12D5-F5BC-C3F46646449A}"/>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01350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8DF07-E326-8FE1-BEDE-FCF59C610B6A}"/>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E102D6-7255-7963-ED3F-04D4E9E0B2C5}"/>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1BCA49-73A2-D424-1CD8-6FB9372E11AC}"/>
              </a:ext>
            </a:extLst>
          </p:cNvPr>
          <p:cNvSpPr>
            <a:spLocks noGrp="1"/>
          </p:cNvSpPr>
          <p:nvPr>
            <p:ph type="dt" sz="half" idx="10"/>
          </p:nvPr>
        </p:nvSpPr>
        <p:spPr/>
        <p:txBody>
          <a:bodyPr/>
          <a:lstStyle/>
          <a:p>
            <a:fld id="{36B1E22F-2C76-4F4C-9439-AB304E1BBC9A}" type="datetime2">
              <a:rPr lang="en-GB" smtClean="0"/>
              <a:t>Saturday, 31 August 2024</a:t>
            </a:fld>
            <a:endParaRPr lang="en-GB"/>
          </a:p>
        </p:txBody>
      </p:sp>
      <p:sp>
        <p:nvSpPr>
          <p:cNvPr id="5" name="Footer Placeholder 4">
            <a:extLst>
              <a:ext uri="{FF2B5EF4-FFF2-40B4-BE49-F238E27FC236}">
                <a16:creationId xmlns:a16="http://schemas.microsoft.com/office/drawing/2014/main" id="{AF6B345A-5365-8A87-1F67-077CA10EDE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3F844A-CFB0-73D0-B937-7827819B5A57}"/>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636015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91BD8-1DAF-F4A5-5D30-AC5F9F81DF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9FA719-6841-541D-1931-71F57E4163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35689DE-F3BA-72D0-976D-8A8C47B4BB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B41F2D4-892E-B0DF-A4F7-E0B105CDE23B}"/>
              </a:ext>
            </a:extLst>
          </p:cNvPr>
          <p:cNvSpPr>
            <a:spLocks noGrp="1"/>
          </p:cNvSpPr>
          <p:nvPr>
            <p:ph type="dt" sz="half" idx="10"/>
          </p:nvPr>
        </p:nvSpPr>
        <p:spPr/>
        <p:txBody>
          <a:bodyPr/>
          <a:lstStyle/>
          <a:p>
            <a:fld id="{01F9F4A1-952A-42A6-90FB-62EC60B7EBBC}" type="datetime2">
              <a:rPr lang="en-GB" smtClean="0"/>
              <a:t>Saturday, 31 August 2024</a:t>
            </a:fld>
            <a:endParaRPr lang="en-GB"/>
          </a:p>
        </p:txBody>
      </p:sp>
      <p:sp>
        <p:nvSpPr>
          <p:cNvPr id="6" name="Footer Placeholder 5">
            <a:extLst>
              <a:ext uri="{FF2B5EF4-FFF2-40B4-BE49-F238E27FC236}">
                <a16:creationId xmlns:a16="http://schemas.microsoft.com/office/drawing/2014/main" id="{EA4A6290-4DAD-3406-A155-A530E6E8AF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59AA8B-EFA1-B558-F01E-57DF9977D5C2}"/>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102511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D76B8-53B2-B190-A463-BB458EB09E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72C291-0DC1-8B7C-9502-BD7DBD61F7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1B0D8D-7F62-34FC-7385-E09CB32AD165}"/>
              </a:ext>
            </a:extLst>
          </p:cNvPr>
          <p:cNvSpPr>
            <a:spLocks noGrp="1"/>
          </p:cNvSpPr>
          <p:nvPr>
            <p:ph type="dt" sz="half" idx="10"/>
          </p:nvPr>
        </p:nvSpPr>
        <p:spPr/>
        <p:txBody>
          <a:bodyPr/>
          <a:lstStyle/>
          <a:p>
            <a:fld id="{79C09D0F-ADE9-4FAE-8982-D9FDE25ECE51}" type="datetime2">
              <a:rPr lang="en-GB" smtClean="0"/>
              <a:t>Saturday, 31 August 2024</a:t>
            </a:fld>
            <a:endParaRPr lang="en-GB"/>
          </a:p>
        </p:txBody>
      </p:sp>
      <p:sp>
        <p:nvSpPr>
          <p:cNvPr id="5" name="Footer Placeholder 4">
            <a:extLst>
              <a:ext uri="{FF2B5EF4-FFF2-40B4-BE49-F238E27FC236}">
                <a16:creationId xmlns:a16="http://schemas.microsoft.com/office/drawing/2014/main" id="{A591E00E-F600-791B-6502-D2C2FD734A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23D5ED-F7E4-12D5-F5BC-C3F46646449A}"/>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68945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EC5B-EFD1-479D-394B-5AC24C791461}"/>
              </a:ext>
            </a:extLst>
          </p:cNvPr>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90FBA-860C-71B3-293E-4E84AD115D37}"/>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53A9E8-3CC1-F1AF-4086-7E81D0DE941D}"/>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5679F8A-2EA7-5B2F-7B9F-DFB24E1D9B1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28E5C7-6715-70D0-9729-945EA97381FC}"/>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4107001-BFEC-19F3-5650-BFD8566F9DD9}"/>
              </a:ext>
            </a:extLst>
          </p:cNvPr>
          <p:cNvSpPr>
            <a:spLocks noGrp="1"/>
          </p:cNvSpPr>
          <p:nvPr>
            <p:ph type="dt" sz="half" idx="10"/>
          </p:nvPr>
        </p:nvSpPr>
        <p:spPr/>
        <p:txBody>
          <a:bodyPr/>
          <a:lstStyle/>
          <a:p>
            <a:fld id="{D2284699-654A-4125-B777-8C3266A23F90}" type="datetime2">
              <a:rPr lang="en-GB" smtClean="0"/>
              <a:t>Saturday, 31 August 2024</a:t>
            </a:fld>
            <a:endParaRPr lang="en-GB"/>
          </a:p>
        </p:txBody>
      </p:sp>
      <p:sp>
        <p:nvSpPr>
          <p:cNvPr id="8" name="Footer Placeholder 7">
            <a:extLst>
              <a:ext uri="{FF2B5EF4-FFF2-40B4-BE49-F238E27FC236}">
                <a16:creationId xmlns:a16="http://schemas.microsoft.com/office/drawing/2014/main" id="{EFCB8C6C-EBAC-66CC-C32B-AB207A0EB6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E38B5E-0304-AC8E-B41A-769378A9B874}"/>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181833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6BD8-F89F-ECF9-221A-3F2D218ADB7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F76A88-E23D-CB93-1C59-AB14D198F8D6}"/>
              </a:ext>
            </a:extLst>
          </p:cNvPr>
          <p:cNvSpPr>
            <a:spLocks noGrp="1"/>
          </p:cNvSpPr>
          <p:nvPr>
            <p:ph type="dt" sz="half" idx="10"/>
          </p:nvPr>
        </p:nvSpPr>
        <p:spPr/>
        <p:txBody>
          <a:bodyPr/>
          <a:lstStyle/>
          <a:p>
            <a:fld id="{18CAA6E3-DABA-40CD-9AFE-56774D736C34}" type="datetime2">
              <a:rPr lang="en-GB" smtClean="0"/>
              <a:t>Saturday, 31 August 2024</a:t>
            </a:fld>
            <a:endParaRPr lang="en-GB"/>
          </a:p>
        </p:txBody>
      </p:sp>
      <p:sp>
        <p:nvSpPr>
          <p:cNvPr id="4" name="Footer Placeholder 3">
            <a:extLst>
              <a:ext uri="{FF2B5EF4-FFF2-40B4-BE49-F238E27FC236}">
                <a16:creationId xmlns:a16="http://schemas.microsoft.com/office/drawing/2014/main" id="{F9002A32-3F18-0B09-02F7-B89376E485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DA7038-1D6B-15C6-C3D1-FC71D2591F6F}"/>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906276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359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5E16CC6-696E-521F-24AC-E1AADE9DB58A}"/>
              </a:ext>
            </a:extLst>
          </p:cNvPr>
          <p:cNvSpPr/>
          <p:nvPr userDrawn="1"/>
        </p:nvSpPr>
        <p:spPr>
          <a:xfrm>
            <a:off x="11451774" y="69671"/>
            <a:ext cx="679268" cy="6200503"/>
          </a:xfrm>
          <a:prstGeom prst="roundRect">
            <a:avLst>
              <a:gd name="adj" fmla="val 33334"/>
            </a:avLst>
          </a:prstGeom>
          <a:gradFill flip="none" rotWithShape="1">
            <a:gsLst>
              <a:gs pos="0">
                <a:schemeClr val="bg1">
                  <a:lumMod val="0"/>
                  <a:lumOff val="100000"/>
                </a:schemeClr>
              </a:gs>
              <a:gs pos="100000">
                <a:srgbClr val="5EB9D3"/>
              </a:gs>
            </a:gsLst>
            <a:path path="shap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ounded Rectangle 5">
            <a:extLst>
              <a:ext uri="{FF2B5EF4-FFF2-40B4-BE49-F238E27FC236}">
                <a16:creationId xmlns:a16="http://schemas.microsoft.com/office/drawing/2014/main" id="{31FAAB78-57FB-2309-11B5-FA41C70177E4}"/>
              </a:ext>
            </a:extLst>
          </p:cNvPr>
          <p:cNvSpPr/>
          <p:nvPr userDrawn="1"/>
        </p:nvSpPr>
        <p:spPr>
          <a:xfrm>
            <a:off x="11511643" y="15210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7</a:t>
            </a:r>
          </a:p>
        </p:txBody>
      </p:sp>
      <p:sp>
        <p:nvSpPr>
          <p:cNvPr id="7" name="Rounded Rectangle 6">
            <a:extLst>
              <a:ext uri="{FF2B5EF4-FFF2-40B4-BE49-F238E27FC236}">
                <a16:creationId xmlns:a16="http://schemas.microsoft.com/office/drawing/2014/main" id="{532F6CD7-6879-194E-4BEA-2D080C3D4F36}"/>
              </a:ext>
            </a:extLst>
          </p:cNvPr>
          <p:cNvSpPr/>
          <p:nvPr userDrawn="1"/>
        </p:nvSpPr>
        <p:spPr>
          <a:xfrm>
            <a:off x="11511644" y="1164973"/>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8</a:t>
            </a:r>
          </a:p>
        </p:txBody>
      </p:sp>
      <p:sp>
        <p:nvSpPr>
          <p:cNvPr id="8" name="Rounded Rectangle 7">
            <a:extLst>
              <a:ext uri="{FF2B5EF4-FFF2-40B4-BE49-F238E27FC236}">
                <a16:creationId xmlns:a16="http://schemas.microsoft.com/office/drawing/2014/main" id="{EB908AD2-8E90-0F63-FB31-6C022657D1C6}"/>
              </a:ext>
            </a:extLst>
          </p:cNvPr>
          <p:cNvSpPr/>
          <p:nvPr userDrawn="1"/>
        </p:nvSpPr>
        <p:spPr>
          <a:xfrm>
            <a:off x="11511644" y="217783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9</a:t>
            </a:r>
          </a:p>
        </p:txBody>
      </p:sp>
      <p:sp>
        <p:nvSpPr>
          <p:cNvPr id="9" name="Rounded Rectangle 8">
            <a:extLst>
              <a:ext uri="{FF2B5EF4-FFF2-40B4-BE49-F238E27FC236}">
                <a16:creationId xmlns:a16="http://schemas.microsoft.com/office/drawing/2014/main" id="{9ABB0473-9F72-AD8F-DB52-E782689EBB31}"/>
              </a:ext>
            </a:extLst>
          </p:cNvPr>
          <p:cNvSpPr/>
          <p:nvPr userDrawn="1"/>
        </p:nvSpPr>
        <p:spPr>
          <a:xfrm>
            <a:off x="11511644" y="3190703"/>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10</a:t>
            </a:r>
          </a:p>
        </p:txBody>
      </p:sp>
      <p:sp>
        <p:nvSpPr>
          <p:cNvPr id="10" name="Rounded Rectangle 9">
            <a:extLst>
              <a:ext uri="{FF2B5EF4-FFF2-40B4-BE49-F238E27FC236}">
                <a16:creationId xmlns:a16="http://schemas.microsoft.com/office/drawing/2014/main" id="{31C8BE12-C7FD-53FF-4191-65B66F078DD0}"/>
              </a:ext>
            </a:extLst>
          </p:cNvPr>
          <p:cNvSpPr/>
          <p:nvPr userDrawn="1"/>
        </p:nvSpPr>
        <p:spPr>
          <a:xfrm>
            <a:off x="11511644" y="420356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11</a:t>
            </a:r>
          </a:p>
        </p:txBody>
      </p:sp>
      <p:sp>
        <p:nvSpPr>
          <p:cNvPr id="11" name="Rounded Rectangle 10">
            <a:extLst>
              <a:ext uri="{FF2B5EF4-FFF2-40B4-BE49-F238E27FC236}">
                <a16:creationId xmlns:a16="http://schemas.microsoft.com/office/drawing/2014/main" id="{91D0BCF9-4794-684F-CA9A-35F28BE7C944}"/>
              </a:ext>
            </a:extLst>
          </p:cNvPr>
          <p:cNvSpPr/>
          <p:nvPr userDrawn="1"/>
        </p:nvSpPr>
        <p:spPr>
          <a:xfrm>
            <a:off x="11511644" y="5216434"/>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6th</a:t>
            </a:r>
          </a:p>
        </p:txBody>
      </p:sp>
      <p:pic>
        <p:nvPicPr>
          <p:cNvPr id="2050" name="Picture 2" descr="Home - CBBC Newsround">
            <a:extLst>
              <a:ext uri="{FF2B5EF4-FFF2-40B4-BE49-F238E27FC236}">
                <a16:creationId xmlns:a16="http://schemas.microsoft.com/office/drawing/2014/main" id="{A745E6D9-23BF-F65D-C91F-419D0C18B78A}"/>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0286" r="20000"/>
          <a:stretch/>
        </p:blipFill>
        <p:spPr bwMode="auto">
          <a:xfrm>
            <a:off x="10814584" y="5651439"/>
            <a:ext cx="577317" cy="541811"/>
          </a:xfrm>
          <a:prstGeom prst="roundRect">
            <a:avLst>
              <a:gd name="adj" fmla="val 30875"/>
            </a:avLst>
          </a:prstGeom>
          <a:solidFill>
            <a:srgbClr val="FFFFFF">
              <a:shade val="85000"/>
            </a:srgbClr>
          </a:solidFill>
          <a:ln>
            <a:noFill/>
          </a:ln>
          <a:effectLst>
            <a:outerShdw blurRad="50800" dist="38100" dir="2700000" algn="tl" rotWithShape="0">
              <a:prstClr val="black">
                <a:alpha val="40000"/>
              </a:prstClr>
            </a:outerShdw>
          </a:effectLst>
          <a:scene3d>
            <a:camera prst="orthographicFront"/>
            <a:lightRig rig="threePt" dir="t"/>
          </a:scene3d>
          <a:sp3d>
            <a:bevelT/>
          </a:sp3d>
        </p:spPr>
      </p:pic>
      <p:sp>
        <p:nvSpPr>
          <p:cNvPr id="19" name="Rounded Rectangle 18">
            <a:extLst>
              <a:ext uri="{FF2B5EF4-FFF2-40B4-BE49-F238E27FC236}">
                <a16:creationId xmlns:a16="http://schemas.microsoft.com/office/drawing/2014/main" id="{1EADAF40-5451-A65D-0636-39BC50C6B39E}"/>
              </a:ext>
            </a:extLst>
          </p:cNvPr>
          <p:cNvSpPr/>
          <p:nvPr userDrawn="1"/>
        </p:nvSpPr>
        <p:spPr>
          <a:xfrm>
            <a:off x="3042233"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0" name="Rounded Rectangle 19">
            <a:extLst>
              <a:ext uri="{FF2B5EF4-FFF2-40B4-BE49-F238E27FC236}">
                <a16:creationId xmlns:a16="http://schemas.microsoft.com/office/drawing/2014/main" id="{4F749F9B-D521-D1DB-0FA2-1F9DD504E902}"/>
              </a:ext>
            </a:extLst>
          </p:cNvPr>
          <p:cNvSpPr/>
          <p:nvPr userDrawn="1"/>
        </p:nvSpPr>
        <p:spPr>
          <a:xfrm>
            <a:off x="5115025"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1" name="Rounded Rectangle 20">
            <a:extLst>
              <a:ext uri="{FF2B5EF4-FFF2-40B4-BE49-F238E27FC236}">
                <a16:creationId xmlns:a16="http://schemas.microsoft.com/office/drawing/2014/main" id="{5A6B865B-D18D-0EE6-C063-F06E6B43B7FB}"/>
              </a:ext>
            </a:extLst>
          </p:cNvPr>
          <p:cNvSpPr/>
          <p:nvPr userDrawn="1"/>
        </p:nvSpPr>
        <p:spPr>
          <a:xfrm>
            <a:off x="7127749"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2" name="Rounded Rectangle 21">
            <a:extLst>
              <a:ext uri="{FF2B5EF4-FFF2-40B4-BE49-F238E27FC236}">
                <a16:creationId xmlns:a16="http://schemas.microsoft.com/office/drawing/2014/main" id="{D02BB9F7-A97D-C6D5-092B-614AD27AB66F}"/>
              </a:ext>
            </a:extLst>
          </p:cNvPr>
          <p:cNvSpPr/>
          <p:nvPr userDrawn="1"/>
        </p:nvSpPr>
        <p:spPr>
          <a:xfrm>
            <a:off x="5115025"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3" name="Rounded Rectangle 22">
            <a:extLst>
              <a:ext uri="{FF2B5EF4-FFF2-40B4-BE49-F238E27FC236}">
                <a16:creationId xmlns:a16="http://schemas.microsoft.com/office/drawing/2014/main" id="{22518D37-CCBE-DAD3-768A-C7AD32876CBA}"/>
              </a:ext>
            </a:extLst>
          </p:cNvPr>
          <p:cNvSpPr/>
          <p:nvPr userDrawn="1"/>
        </p:nvSpPr>
        <p:spPr>
          <a:xfrm>
            <a:off x="7127749" y="152114"/>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4" name="Rounded Rectangle 23">
            <a:extLst>
              <a:ext uri="{FF2B5EF4-FFF2-40B4-BE49-F238E27FC236}">
                <a16:creationId xmlns:a16="http://schemas.microsoft.com/office/drawing/2014/main" id="{5A2BF332-306D-E52B-B155-D8BAB552D5A1}"/>
              </a:ext>
            </a:extLst>
          </p:cNvPr>
          <p:cNvSpPr/>
          <p:nvPr userDrawn="1"/>
        </p:nvSpPr>
        <p:spPr>
          <a:xfrm>
            <a:off x="3042233"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26" name="Picture 25" descr="A purple line drawing of a clipboard&#10;&#10;Description automatically generated">
            <a:extLst>
              <a:ext uri="{FF2B5EF4-FFF2-40B4-BE49-F238E27FC236}">
                <a16:creationId xmlns:a16="http://schemas.microsoft.com/office/drawing/2014/main" id="{043C4500-4CEC-A07B-395B-777ABA957C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3579" y="286471"/>
            <a:ext cx="1548863" cy="1548863"/>
          </a:xfrm>
          <a:prstGeom prst="rect">
            <a:avLst/>
          </a:prstGeom>
        </p:spPr>
      </p:pic>
      <p:pic>
        <p:nvPicPr>
          <p:cNvPr id="28" name="Picture 27" descr="A building with a flag on top&#10;&#10;Description automatically generated">
            <a:extLst>
              <a:ext uri="{FF2B5EF4-FFF2-40B4-BE49-F238E27FC236}">
                <a16:creationId xmlns:a16="http://schemas.microsoft.com/office/drawing/2014/main" id="{18DD2E6F-3C2B-7E6B-966A-744D9078A5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77675" y="260620"/>
            <a:ext cx="1335223" cy="1335222"/>
          </a:xfrm>
          <a:prstGeom prst="rect">
            <a:avLst/>
          </a:prstGeom>
        </p:spPr>
      </p:pic>
      <p:pic>
        <p:nvPicPr>
          <p:cNvPr id="30" name="Picture 29" descr="A blue and black sign&#10;&#10;Description automatically generated">
            <a:extLst>
              <a:ext uri="{FF2B5EF4-FFF2-40B4-BE49-F238E27FC236}">
                <a16:creationId xmlns:a16="http://schemas.microsoft.com/office/drawing/2014/main" id="{07AB54CF-D78A-1911-67A5-EFD77E6E341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99760" y="188167"/>
            <a:ext cx="1745473" cy="1745473"/>
          </a:xfrm>
          <a:prstGeom prst="rect">
            <a:avLst/>
          </a:prstGeom>
        </p:spPr>
      </p:pic>
      <p:pic>
        <p:nvPicPr>
          <p:cNvPr id="32" name="Picture 31" descr="A computer screen with a light bulb in the middle&#10;&#10;Description automatically generated">
            <a:extLst>
              <a:ext uri="{FF2B5EF4-FFF2-40B4-BE49-F238E27FC236}">
                <a16:creationId xmlns:a16="http://schemas.microsoft.com/office/drawing/2014/main" id="{9B9491E1-1E2D-98A2-D302-A139799BED8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47805" y="2226236"/>
            <a:ext cx="1453307" cy="1453307"/>
          </a:xfrm>
          <a:prstGeom prst="roundRect">
            <a:avLst>
              <a:gd name="adj" fmla="val 28094"/>
            </a:avLst>
          </a:prstGeom>
          <a:solidFill>
            <a:srgbClr val="FFFFFF">
              <a:shade val="85000"/>
            </a:srgbClr>
          </a:solidFill>
          <a:ln>
            <a:noFill/>
          </a:ln>
          <a:effectLst>
            <a:outerShdw blurRad="50800" dist="38100" dir="2700000" algn="tl" rotWithShape="0">
              <a:prstClr val="black">
                <a:alpha val="40000"/>
              </a:prstClr>
            </a:outerShdw>
          </a:effectLst>
        </p:spPr>
      </p:pic>
      <p:pic>
        <p:nvPicPr>
          <p:cNvPr id="34" name="Picture 33" descr="A black background with a black square&#10;&#10;Description automatically generated with medium confidence">
            <a:extLst>
              <a:ext uri="{FF2B5EF4-FFF2-40B4-BE49-F238E27FC236}">
                <a16:creationId xmlns:a16="http://schemas.microsoft.com/office/drawing/2014/main" id="{ECB48294-7CE8-8CB2-226B-4F19F69C225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415003" y="2322602"/>
            <a:ext cx="1260567" cy="1260566"/>
          </a:xfrm>
          <a:prstGeom prst="rect">
            <a:avLst/>
          </a:prstGeom>
        </p:spPr>
      </p:pic>
      <p:pic>
        <p:nvPicPr>
          <p:cNvPr id="36" name="Picture 35" descr="A black background with a black square&#10;&#10;Description automatically generated with medium confidence">
            <a:extLst>
              <a:ext uri="{FF2B5EF4-FFF2-40B4-BE49-F238E27FC236}">
                <a16:creationId xmlns:a16="http://schemas.microsoft.com/office/drawing/2014/main" id="{373F7E1F-DF61-2BBE-3EC0-FA3C9FC230A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464283" y="2388829"/>
            <a:ext cx="1187452" cy="1187452"/>
          </a:xfrm>
          <a:prstGeom prst="rect">
            <a:avLst/>
          </a:prstGeom>
        </p:spPr>
      </p:pic>
      <p:sp>
        <p:nvSpPr>
          <p:cNvPr id="37" name="Rounded Rectangle 36">
            <a:extLst>
              <a:ext uri="{FF2B5EF4-FFF2-40B4-BE49-F238E27FC236}">
                <a16:creationId xmlns:a16="http://schemas.microsoft.com/office/drawing/2014/main" id="{A7CF3C6C-84DA-A0D8-71E4-E6DA078F574C}"/>
              </a:ext>
            </a:extLst>
          </p:cNvPr>
          <p:cNvSpPr/>
          <p:nvPr userDrawn="1"/>
        </p:nvSpPr>
        <p:spPr>
          <a:xfrm>
            <a:off x="9103869" y="188167"/>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38" name="Rounded Rectangle 37">
            <a:extLst>
              <a:ext uri="{FF2B5EF4-FFF2-40B4-BE49-F238E27FC236}">
                <a16:creationId xmlns:a16="http://schemas.microsoft.com/office/drawing/2014/main" id="{B87AFAC5-81A5-B0F9-BED7-97BAD0D91F15}"/>
              </a:ext>
            </a:extLst>
          </p:cNvPr>
          <p:cNvSpPr/>
          <p:nvPr userDrawn="1"/>
        </p:nvSpPr>
        <p:spPr>
          <a:xfrm>
            <a:off x="9103869" y="207376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39" name="Rounded Rectangle 38">
            <a:extLst>
              <a:ext uri="{FF2B5EF4-FFF2-40B4-BE49-F238E27FC236}">
                <a16:creationId xmlns:a16="http://schemas.microsoft.com/office/drawing/2014/main" id="{36B04250-32E3-1F3F-9E98-D12DD83A3F66}"/>
              </a:ext>
            </a:extLst>
          </p:cNvPr>
          <p:cNvSpPr/>
          <p:nvPr userDrawn="1"/>
        </p:nvSpPr>
        <p:spPr>
          <a:xfrm>
            <a:off x="1017685" y="2109822"/>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40" name="Rounded Rectangle 39">
            <a:extLst>
              <a:ext uri="{FF2B5EF4-FFF2-40B4-BE49-F238E27FC236}">
                <a16:creationId xmlns:a16="http://schemas.microsoft.com/office/drawing/2014/main" id="{1D2E7CAA-08AE-E21B-A2CD-920B454FFBB3}"/>
              </a:ext>
            </a:extLst>
          </p:cNvPr>
          <p:cNvSpPr/>
          <p:nvPr userDrawn="1"/>
        </p:nvSpPr>
        <p:spPr>
          <a:xfrm>
            <a:off x="1021173"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42" name="Picture 41" descr="A blue and black symbols&#10;&#10;Description automatically generated">
            <a:extLst>
              <a:ext uri="{FF2B5EF4-FFF2-40B4-BE49-F238E27FC236}">
                <a16:creationId xmlns:a16="http://schemas.microsoft.com/office/drawing/2014/main" id="{E83235AA-7C2F-64D5-B5B8-E157C99EF1F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233481" y="2272842"/>
            <a:ext cx="1428931" cy="1428930"/>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pic>
        <p:nvPicPr>
          <p:cNvPr id="44" name="Picture 43" descr="A blue book with a pink bookmark&#10;&#10;Description automatically generated">
            <a:extLst>
              <a:ext uri="{FF2B5EF4-FFF2-40B4-BE49-F238E27FC236}">
                <a16:creationId xmlns:a16="http://schemas.microsoft.com/office/drawing/2014/main" id="{500C42A8-1CA9-2EDC-AA53-5B6514814CB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15527" y="394561"/>
            <a:ext cx="1260567" cy="1260566"/>
          </a:xfrm>
          <a:prstGeom prst="rect">
            <a:avLst/>
          </a:prstGeom>
        </p:spPr>
      </p:pic>
      <p:pic>
        <p:nvPicPr>
          <p:cNvPr id="46" name="Picture 45" descr="A flag in a circle&#10;&#10;Description automatically generated">
            <a:extLst>
              <a:ext uri="{FF2B5EF4-FFF2-40B4-BE49-F238E27FC236}">
                <a16:creationId xmlns:a16="http://schemas.microsoft.com/office/drawing/2014/main" id="{838F5828-3D41-C0CC-30C5-C9264D9530E9}"/>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477969" y="504737"/>
            <a:ext cx="1112323" cy="1112322"/>
          </a:xfrm>
          <a:prstGeom prst="rect">
            <a:avLst/>
          </a:prstGeom>
        </p:spPr>
      </p:pic>
      <p:pic>
        <p:nvPicPr>
          <p:cNvPr id="48" name="Picture 47" descr="A black and white figure with a blue x mark&#10;&#10;Description automatically generated">
            <a:extLst>
              <a:ext uri="{FF2B5EF4-FFF2-40B4-BE49-F238E27FC236}">
                <a16:creationId xmlns:a16="http://schemas.microsoft.com/office/drawing/2014/main" id="{B3E00C68-53C5-170C-938F-253C749FF5D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345201" y="2293628"/>
            <a:ext cx="1377859" cy="1377859"/>
          </a:xfrm>
          <a:prstGeom prst="roundRect">
            <a:avLst>
              <a:gd name="adj" fmla="val 24237"/>
            </a:avLst>
          </a:prstGeom>
          <a:solidFill>
            <a:srgbClr val="FFFFFF">
              <a:shade val="85000"/>
            </a:srgbClr>
          </a:solidFill>
          <a:ln>
            <a:noFill/>
          </a:ln>
          <a:effectLst/>
        </p:spPr>
      </p:pic>
      <p:sp>
        <p:nvSpPr>
          <p:cNvPr id="49" name="Rounded Rectangle 48">
            <a:extLst>
              <a:ext uri="{FF2B5EF4-FFF2-40B4-BE49-F238E27FC236}">
                <a16:creationId xmlns:a16="http://schemas.microsoft.com/office/drawing/2014/main" id="{E28F7B6E-7328-F470-4613-160F183B0640}"/>
              </a:ext>
            </a:extLst>
          </p:cNvPr>
          <p:cNvSpPr/>
          <p:nvPr userDrawn="1"/>
        </p:nvSpPr>
        <p:spPr>
          <a:xfrm>
            <a:off x="1015549" y="401831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0" name="Rounded Rectangle 49">
            <a:extLst>
              <a:ext uri="{FF2B5EF4-FFF2-40B4-BE49-F238E27FC236}">
                <a16:creationId xmlns:a16="http://schemas.microsoft.com/office/drawing/2014/main" id="{12E099D0-6A43-751A-50AB-BCA3729F0665}"/>
              </a:ext>
            </a:extLst>
          </p:cNvPr>
          <p:cNvSpPr/>
          <p:nvPr userDrawn="1"/>
        </p:nvSpPr>
        <p:spPr>
          <a:xfrm>
            <a:off x="3042233"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1" name="Rounded Rectangle 50">
            <a:extLst>
              <a:ext uri="{FF2B5EF4-FFF2-40B4-BE49-F238E27FC236}">
                <a16:creationId xmlns:a16="http://schemas.microsoft.com/office/drawing/2014/main" id="{3F29D262-0A04-CDFA-B747-8E113A1CA3E3}"/>
              </a:ext>
            </a:extLst>
          </p:cNvPr>
          <p:cNvSpPr/>
          <p:nvPr userDrawn="1"/>
        </p:nvSpPr>
        <p:spPr>
          <a:xfrm>
            <a:off x="5115025"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2" name="Rounded Rectangle 51">
            <a:extLst>
              <a:ext uri="{FF2B5EF4-FFF2-40B4-BE49-F238E27FC236}">
                <a16:creationId xmlns:a16="http://schemas.microsoft.com/office/drawing/2014/main" id="{9698E1FA-94E8-99CB-2297-02762923A3F1}"/>
              </a:ext>
            </a:extLst>
          </p:cNvPr>
          <p:cNvSpPr/>
          <p:nvPr userDrawn="1"/>
        </p:nvSpPr>
        <p:spPr>
          <a:xfrm>
            <a:off x="7133709"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3" name="Rounded Rectangle 52">
            <a:extLst>
              <a:ext uri="{FF2B5EF4-FFF2-40B4-BE49-F238E27FC236}">
                <a16:creationId xmlns:a16="http://schemas.microsoft.com/office/drawing/2014/main" id="{B056B5C4-BE02-3539-777B-BA841875CC65}"/>
              </a:ext>
            </a:extLst>
          </p:cNvPr>
          <p:cNvSpPr/>
          <p:nvPr userDrawn="1"/>
        </p:nvSpPr>
        <p:spPr>
          <a:xfrm>
            <a:off x="9103869" y="4039101"/>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5" name="Picture 54" descr="A black background with a black square&#10;&#10;Description automatically generated with medium confidence">
            <a:extLst>
              <a:ext uri="{FF2B5EF4-FFF2-40B4-BE49-F238E27FC236}">
                <a16:creationId xmlns:a16="http://schemas.microsoft.com/office/drawing/2014/main" id="{6F8C0AAB-2D6C-0B55-2D5F-901419A38F4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9007" y="4170325"/>
            <a:ext cx="1483016" cy="1483016"/>
          </a:xfrm>
          <a:prstGeom prst="rect">
            <a:avLst/>
          </a:prstGeom>
        </p:spPr>
      </p:pic>
      <p:pic>
        <p:nvPicPr>
          <p:cNvPr id="57" name="Picture 56" descr="A blue and red icons with a white background&#10;&#10;Description automatically generated">
            <a:extLst>
              <a:ext uri="{FF2B5EF4-FFF2-40B4-BE49-F238E27FC236}">
                <a16:creationId xmlns:a16="http://schemas.microsoft.com/office/drawing/2014/main" id="{676D140E-9C75-2990-9DA1-5FEE77C3E1D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247806" y="4205888"/>
            <a:ext cx="1411897" cy="1411897"/>
          </a:xfrm>
          <a:prstGeom prst="roundRect">
            <a:avLst>
              <a:gd name="adj" fmla="val 27880"/>
            </a:avLst>
          </a:prstGeom>
          <a:solidFill>
            <a:srgbClr val="FFFFFF">
              <a:shade val="85000"/>
            </a:srgbClr>
          </a:solidFill>
          <a:ln>
            <a:noFill/>
          </a:ln>
          <a:effectLst/>
        </p:spPr>
      </p:pic>
      <p:pic>
        <p:nvPicPr>
          <p:cNvPr id="59" name="Picture 58" descr="A calendar with a note&#10;&#10;Description automatically generated with medium confidence">
            <a:extLst>
              <a:ext uri="{FF2B5EF4-FFF2-40B4-BE49-F238E27FC236}">
                <a16:creationId xmlns:a16="http://schemas.microsoft.com/office/drawing/2014/main" id="{29804930-1224-6F84-1F39-0CC6B2A1FF1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316076" y="4182626"/>
            <a:ext cx="1458419" cy="1458419"/>
          </a:xfrm>
          <a:prstGeom prst="roundRect">
            <a:avLst>
              <a:gd name="adj" fmla="val 24665"/>
            </a:avLst>
          </a:prstGeom>
          <a:solidFill>
            <a:srgbClr val="FFFFFF">
              <a:shade val="85000"/>
            </a:srgbClr>
          </a:solidFill>
          <a:ln>
            <a:noFill/>
          </a:ln>
          <a:effectLst/>
        </p:spPr>
      </p:pic>
    </p:spTree>
    <p:extLst>
      <p:ext uri="{BB962C8B-B14F-4D97-AF65-F5344CB8AC3E}">
        <p14:creationId xmlns:p14="http://schemas.microsoft.com/office/powerpoint/2010/main" val="199495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9AB7-D99F-A979-E727-CF70DEA875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A1005D4-23BF-A5D0-1230-EFE71836D2BF}"/>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C4B10D-6124-D7E1-61AC-B4C333B49BE6}"/>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AF0D0F-D25E-69E8-A672-FAC77CE5C308}"/>
              </a:ext>
            </a:extLst>
          </p:cNvPr>
          <p:cNvSpPr>
            <a:spLocks noGrp="1"/>
          </p:cNvSpPr>
          <p:nvPr>
            <p:ph type="dt" sz="half" idx="10"/>
          </p:nvPr>
        </p:nvSpPr>
        <p:spPr/>
        <p:txBody>
          <a:bodyPr/>
          <a:lstStyle/>
          <a:p>
            <a:fld id="{2217CA85-5DB8-4079-81CB-F3137AD365BD}" type="datetime2">
              <a:rPr lang="en-GB" smtClean="0"/>
              <a:t>Saturday, 31 August 2024</a:t>
            </a:fld>
            <a:endParaRPr lang="en-GB"/>
          </a:p>
        </p:txBody>
      </p:sp>
      <p:sp>
        <p:nvSpPr>
          <p:cNvPr id="6" name="Footer Placeholder 5">
            <a:extLst>
              <a:ext uri="{FF2B5EF4-FFF2-40B4-BE49-F238E27FC236}">
                <a16:creationId xmlns:a16="http://schemas.microsoft.com/office/drawing/2014/main" id="{F291B0DA-0F37-0D5B-F896-C134AE5F7C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A46A42-6898-0E6C-9000-76078E8A8CF6}"/>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07447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3C19-359A-A5E0-B283-B3F47BFD72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3FF25C-7304-779B-1FD5-94724EF56170}"/>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BF608E59-E235-28AF-7406-AAF9A268AE3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0D5B1B-EB87-FD4C-D23A-A0FA72F30667}"/>
              </a:ext>
            </a:extLst>
          </p:cNvPr>
          <p:cNvSpPr>
            <a:spLocks noGrp="1"/>
          </p:cNvSpPr>
          <p:nvPr>
            <p:ph type="dt" sz="half" idx="10"/>
          </p:nvPr>
        </p:nvSpPr>
        <p:spPr/>
        <p:txBody>
          <a:bodyPr/>
          <a:lstStyle/>
          <a:p>
            <a:fld id="{7557089E-A33F-4AD8-9EAB-480CD8AFB319}" type="datetime2">
              <a:rPr lang="en-GB" smtClean="0"/>
              <a:t>Saturday, 31 August 2024</a:t>
            </a:fld>
            <a:endParaRPr lang="en-GB"/>
          </a:p>
        </p:txBody>
      </p:sp>
      <p:sp>
        <p:nvSpPr>
          <p:cNvPr id="6" name="Footer Placeholder 5">
            <a:extLst>
              <a:ext uri="{FF2B5EF4-FFF2-40B4-BE49-F238E27FC236}">
                <a16:creationId xmlns:a16="http://schemas.microsoft.com/office/drawing/2014/main" id="{73ED0C9E-4320-6371-1D43-4610C11284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A1042B-72A9-A57F-9788-136FDB71DC64}"/>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54530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1C6-3691-780F-250F-3E27418EB3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484A41-F3DC-4457-4246-BE9281EF14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8E7470-CC03-847E-F5D6-94CFB30BA35B}"/>
              </a:ext>
            </a:extLst>
          </p:cNvPr>
          <p:cNvSpPr>
            <a:spLocks noGrp="1"/>
          </p:cNvSpPr>
          <p:nvPr>
            <p:ph type="dt" sz="half" idx="10"/>
          </p:nvPr>
        </p:nvSpPr>
        <p:spPr/>
        <p:txBody>
          <a:bodyPr/>
          <a:lstStyle/>
          <a:p>
            <a:fld id="{CEC7DCBD-D385-43C8-887C-4CC9B3A8BB19}" type="datetime2">
              <a:rPr lang="en-GB" smtClean="0"/>
              <a:t>Saturday, 31 August 2024</a:t>
            </a:fld>
            <a:endParaRPr lang="en-GB"/>
          </a:p>
        </p:txBody>
      </p:sp>
      <p:sp>
        <p:nvSpPr>
          <p:cNvPr id="5" name="Footer Placeholder 4">
            <a:extLst>
              <a:ext uri="{FF2B5EF4-FFF2-40B4-BE49-F238E27FC236}">
                <a16:creationId xmlns:a16="http://schemas.microsoft.com/office/drawing/2014/main" id="{03D244F6-5850-C4A3-C569-C18A418721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A9600C-79A1-AB5B-D311-6BD494E80CB3}"/>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37006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D5216A-EEB5-0B82-52D6-DE8AC84E9070}"/>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2001CA-C816-2627-7DE2-BF8C60030CC9}"/>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948026-2EBD-5FE0-149B-E708CBAF2E28}"/>
              </a:ext>
            </a:extLst>
          </p:cNvPr>
          <p:cNvSpPr>
            <a:spLocks noGrp="1"/>
          </p:cNvSpPr>
          <p:nvPr>
            <p:ph type="dt" sz="half" idx="10"/>
          </p:nvPr>
        </p:nvSpPr>
        <p:spPr/>
        <p:txBody>
          <a:bodyPr/>
          <a:lstStyle/>
          <a:p>
            <a:fld id="{F632097E-76E2-4FA4-8803-1B72D79E2137}" type="datetime2">
              <a:rPr lang="en-GB" smtClean="0"/>
              <a:t>Saturday, 31 August 2024</a:t>
            </a:fld>
            <a:endParaRPr lang="en-GB"/>
          </a:p>
        </p:txBody>
      </p:sp>
      <p:sp>
        <p:nvSpPr>
          <p:cNvPr id="5" name="Footer Placeholder 4">
            <a:extLst>
              <a:ext uri="{FF2B5EF4-FFF2-40B4-BE49-F238E27FC236}">
                <a16:creationId xmlns:a16="http://schemas.microsoft.com/office/drawing/2014/main" id="{406F34EC-FD5A-B91A-ADC4-6EC0D9BC9A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149240-4A78-D3C4-D495-567E7AD0D71F}"/>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35384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921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econdary VoteTopic">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8590550"/>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8DF07-E326-8FE1-BEDE-FCF59C610B6A}"/>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E102D6-7255-7963-ED3F-04D4E9E0B2C5}"/>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1BCA49-73A2-D424-1CD8-6FB9372E11AC}"/>
              </a:ext>
            </a:extLst>
          </p:cNvPr>
          <p:cNvSpPr>
            <a:spLocks noGrp="1"/>
          </p:cNvSpPr>
          <p:nvPr>
            <p:ph type="dt" sz="half" idx="10"/>
          </p:nvPr>
        </p:nvSpPr>
        <p:spPr/>
        <p:txBody>
          <a:bodyPr/>
          <a:lstStyle/>
          <a:p>
            <a:fld id="{36B1E22F-2C76-4F4C-9439-AB304E1BBC9A}" type="datetime2">
              <a:rPr lang="en-GB" smtClean="0"/>
              <a:t>Saturday, 31 August 2024</a:t>
            </a:fld>
            <a:endParaRPr lang="en-GB"/>
          </a:p>
        </p:txBody>
      </p:sp>
      <p:sp>
        <p:nvSpPr>
          <p:cNvPr id="5" name="Footer Placeholder 4">
            <a:extLst>
              <a:ext uri="{FF2B5EF4-FFF2-40B4-BE49-F238E27FC236}">
                <a16:creationId xmlns:a16="http://schemas.microsoft.com/office/drawing/2014/main" id="{AF6B345A-5365-8A87-1F67-077CA10EDE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3F844A-CFB0-73D0-B937-7827819B5A57}"/>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92028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econdary Main Content Colou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7640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econdary Vote and Yes Nos">
    <p:spTree>
      <p:nvGrpSpPr>
        <p:cNvPr id="1" name=""/>
        <p:cNvGrpSpPr/>
        <p:nvPr/>
      </p:nvGrpSpPr>
      <p:grpSpPr>
        <a:xfrm>
          <a:off x="0" y="0"/>
          <a:ext cx="0" cy="0"/>
          <a:chOff x="0" y="0"/>
          <a:chExt cx="0" cy="0"/>
        </a:xfrm>
      </p:grpSpPr>
      <p:pic>
        <p:nvPicPr>
          <p:cNvPr id="28" name="Picture 27" descr="A colorful check mark on a black background&#10;&#10;Description automatically generated">
            <a:extLst>
              <a:ext uri="{FF2B5EF4-FFF2-40B4-BE49-F238E27FC236}">
                <a16:creationId xmlns:a16="http://schemas.microsoft.com/office/drawing/2014/main" id="{93907B6D-AF67-EF46-FB5A-43A3F7C047F4}"/>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1" y="0"/>
            <a:ext cx="7842177" cy="6858000"/>
          </a:xfrm>
          <a:prstGeom prst="rect">
            <a:avLst/>
          </a:prstGeom>
        </p:spPr>
      </p:pic>
      <p:pic>
        <p:nvPicPr>
          <p:cNvPr id="3" name="Picture 2">
            <a:extLst>
              <a:ext uri="{FF2B5EF4-FFF2-40B4-BE49-F238E27FC236}">
                <a16:creationId xmlns:a16="http://schemas.microsoft.com/office/drawing/2014/main" id="{1DC7132E-C6DE-6C2E-0EFB-0822240EDC81}"/>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10765152" y="6648088"/>
            <a:ext cx="1248499" cy="141715"/>
          </a:xfrm>
          <a:prstGeom prst="rect">
            <a:avLst/>
          </a:prstGeom>
        </p:spPr>
      </p:pic>
    </p:spTree>
    <p:extLst>
      <p:ext uri="{BB962C8B-B14F-4D97-AF65-F5344CB8AC3E}">
        <p14:creationId xmlns:p14="http://schemas.microsoft.com/office/powerpoint/2010/main" val="3524999518"/>
      </p:ext>
    </p:extLst>
  </p:cSld>
  <p:clrMapOvr>
    <a:masterClrMapping/>
  </p:clrMapOvr>
  <p:extLst>
    <p:ext uri="{DCECCB84-F9BA-43D5-87BE-67443E8EF086}">
      <p15:sldGuideLst xmlns:p15="http://schemas.microsoft.com/office/powerpoint/2012/main">
        <p15:guide id="1" orient="horz" pos="3521">
          <p15:clr>
            <a:srgbClr val="FFFFFF"/>
          </p15:clr>
        </p15:guide>
        <p15:guide id="2" orient="horz" pos="799">
          <p15:clr>
            <a:srgbClr val="FFFFFF"/>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2B7EC-1391-D9B1-FC9F-1C586AA6AF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50D796D-5F79-1CF9-A742-7F2BD1C88265}"/>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FB8B1B-2FE7-D4E1-F576-9E12D02CBA3E}"/>
              </a:ext>
            </a:extLst>
          </p:cNvPr>
          <p:cNvSpPr>
            <a:spLocks noGrp="1"/>
          </p:cNvSpPr>
          <p:nvPr>
            <p:ph type="dt" sz="half" idx="10"/>
          </p:nvPr>
        </p:nvSpPr>
        <p:spPr/>
        <p:txBody>
          <a:bodyPr/>
          <a:lstStyle/>
          <a:p>
            <a:fld id="{25E5B983-EDFE-4CDE-8DBB-32E1E46C453E}" type="datetime2">
              <a:rPr lang="en-GB" smtClean="0"/>
              <a:t>Saturday, 31 August 2024</a:t>
            </a:fld>
            <a:endParaRPr lang="en-GB"/>
          </a:p>
        </p:txBody>
      </p:sp>
      <p:sp>
        <p:nvSpPr>
          <p:cNvPr id="5" name="Footer Placeholder 4">
            <a:extLst>
              <a:ext uri="{FF2B5EF4-FFF2-40B4-BE49-F238E27FC236}">
                <a16:creationId xmlns:a16="http://schemas.microsoft.com/office/drawing/2014/main" id="{1549CE2B-1A93-E2C0-4702-DC0F770688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3E456B-F381-A732-5858-4475A200A10D}"/>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198960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D76B8-53B2-B190-A463-BB458EB09E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72C291-0DC1-8B7C-9502-BD7DBD61F7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1B0D8D-7F62-34FC-7385-E09CB32AD165}"/>
              </a:ext>
            </a:extLst>
          </p:cNvPr>
          <p:cNvSpPr>
            <a:spLocks noGrp="1"/>
          </p:cNvSpPr>
          <p:nvPr>
            <p:ph type="dt" sz="half" idx="10"/>
          </p:nvPr>
        </p:nvSpPr>
        <p:spPr/>
        <p:txBody>
          <a:bodyPr/>
          <a:lstStyle/>
          <a:p>
            <a:fld id="{79C09D0F-ADE9-4FAE-8982-D9FDE25ECE51}" type="datetime2">
              <a:rPr lang="en-GB" smtClean="0"/>
              <a:t>Saturday, 31 August 2024</a:t>
            </a:fld>
            <a:endParaRPr lang="en-GB"/>
          </a:p>
        </p:txBody>
      </p:sp>
      <p:sp>
        <p:nvSpPr>
          <p:cNvPr id="5" name="Footer Placeholder 4">
            <a:extLst>
              <a:ext uri="{FF2B5EF4-FFF2-40B4-BE49-F238E27FC236}">
                <a16:creationId xmlns:a16="http://schemas.microsoft.com/office/drawing/2014/main" id="{A591E00E-F600-791B-6502-D2C2FD734A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23D5ED-F7E4-12D5-F5BC-C3F46646449A}"/>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176669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8DF07-E326-8FE1-BEDE-FCF59C610B6A}"/>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E102D6-7255-7963-ED3F-04D4E9E0B2C5}"/>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1BCA49-73A2-D424-1CD8-6FB9372E11AC}"/>
              </a:ext>
            </a:extLst>
          </p:cNvPr>
          <p:cNvSpPr>
            <a:spLocks noGrp="1"/>
          </p:cNvSpPr>
          <p:nvPr>
            <p:ph type="dt" sz="half" idx="10"/>
          </p:nvPr>
        </p:nvSpPr>
        <p:spPr/>
        <p:txBody>
          <a:bodyPr/>
          <a:lstStyle/>
          <a:p>
            <a:fld id="{36B1E22F-2C76-4F4C-9439-AB304E1BBC9A}" type="datetime2">
              <a:rPr lang="en-GB" smtClean="0"/>
              <a:t>Saturday, 31 August 2024</a:t>
            </a:fld>
            <a:endParaRPr lang="en-GB"/>
          </a:p>
        </p:txBody>
      </p:sp>
      <p:sp>
        <p:nvSpPr>
          <p:cNvPr id="5" name="Footer Placeholder 4">
            <a:extLst>
              <a:ext uri="{FF2B5EF4-FFF2-40B4-BE49-F238E27FC236}">
                <a16:creationId xmlns:a16="http://schemas.microsoft.com/office/drawing/2014/main" id="{AF6B345A-5365-8A87-1F67-077CA10EDE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3F844A-CFB0-73D0-B937-7827819B5A57}"/>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188848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91BD8-1DAF-F4A5-5D30-AC5F9F81DF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9FA719-6841-541D-1931-71F57E4163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35689DE-F3BA-72D0-976D-8A8C47B4BB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B41F2D4-892E-B0DF-A4F7-E0B105CDE23B}"/>
              </a:ext>
            </a:extLst>
          </p:cNvPr>
          <p:cNvSpPr>
            <a:spLocks noGrp="1"/>
          </p:cNvSpPr>
          <p:nvPr>
            <p:ph type="dt" sz="half" idx="10"/>
          </p:nvPr>
        </p:nvSpPr>
        <p:spPr/>
        <p:txBody>
          <a:bodyPr/>
          <a:lstStyle/>
          <a:p>
            <a:fld id="{01F9F4A1-952A-42A6-90FB-62EC60B7EBBC}" type="datetime2">
              <a:rPr lang="en-GB" smtClean="0"/>
              <a:t>Saturday, 31 August 2024</a:t>
            </a:fld>
            <a:endParaRPr lang="en-GB"/>
          </a:p>
        </p:txBody>
      </p:sp>
      <p:sp>
        <p:nvSpPr>
          <p:cNvPr id="6" name="Footer Placeholder 5">
            <a:extLst>
              <a:ext uri="{FF2B5EF4-FFF2-40B4-BE49-F238E27FC236}">
                <a16:creationId xmlns:a16="http://schemas.microsoft.com/office/drawing/2014/main" id="{EA4A6290-4DAD-3406-A155-A530E6E8AF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59AA8B-EFA1-B558-F01E-57DF9977D5C2}"/>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084340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EC5B-EFD1-479D-394B-5AC24C791461}"/>
              </a:ext>
            </a:extLst>
          </p:cNvPr>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90FBA-860C-71B3-293E-4E84AD115D37}"/>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53A9E8-3CC1-F1AF-4086-7E81D0DE941D}"/>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5679F8A-2EA7-5B2F-7B9F-DFB24E1D9B1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28E5C7-6715-70D0-9729-945EA97381FC}"/>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4107001-BFEC-19F3-5650-BFD8566F9DD9}"/>
              </a:ext>
            </a:extLst>
          </p:cNvPr>
          <p:cNvSpPr>
            <a:spLocks noGrp="1"/>
          </p:cNvSpPr>
          <p:nvPr>
            <p:ph type="dt" sz="half" idx="10"/>
          </p:nvPr>
        </p:nvSpPr>
        <p:spPr/>
        <p:txBody>
          <a:bodyPr/>
          <a:lstStyle/>
          <a:p>
            <a:fld id="{D2284699-654A-4125-B777-8C3266A23F90}" type="datetime2">
              <a:rPr lang="en-GB" smtClean="0"/>
              <a:t>Saturday, 31 August 2024</a:t>
            </a:fld>
            <a:endParaRPr lang="en-GB"/>
          </a:p>
        </p:txBody>
      </p:sp>
      <p:sp>
        <p:nvSpPr>
          <p:cNvPr id="8" name="Footer Placeholder 7">
            <a:extLst>
              <a:ext uri="{FF2B5EF4-FFF2-40B4-BE49-F238E27FC236}">
                <a16:creationId xmlns:a16="http://schemas.microsoft.com/office/drawing/2014/main" id="{EFCB8C6C-EBAC-66CC-C32B-AB207A0EB6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E38B5E-0304-AC8E-B41A-769378A9B874}"/>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41220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6BD8-F89F-ECF9-221A-3F2D218ADB7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F76A88-E23D-CB93-1C59-AB14D198F8D6}"/>
              </a:ext>
            </a:extLst>
          </p:cNvPr>
          <p:cNvSpPr>
            <a:spLocks noGrp="1"/>
          </p:cNvSpPr>
          <p:nvPr>
            <p:ph type="dt" sz="half" idx="10"/>
          </p:nvPr>
        </p:nvSpPr>
        <p:spPr/>
        <p:txBody>
          <a:bodyPr/>
          <a:lstStyle/>
          <a:p>
            <a:fld id="{18CAA6E3-DABA-40CD-9AFE-56774D736C34}" type="datetime2">
              <a:rPr lang="en-GB" smtClean="0"/>
              <a:t>Saturday, 31 August 2024</a:t>
            </a:fld>
            <a:endParaRPr lang="en-GB"/>
          </a:p>
        </p:txBody>
      </p:sp>
      <p:sp>
        <p:nvSpPr>
          <p:cNvPr id="4" name="Footer Placeholder 3">
            <a:extLst>
              <a:ext uri="{FF2B5EF4-FFF2-40B4-BE49-F238E27FC236}">
                <a16:creationId xmlns:a16="http://schemas.microsoft.com/office/drawing/2014/main" id="{F9002A32-3F18-0B09-02F7-B89376E485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DA7038-1D6B-15C6-C3D1-FC71D2591F6F}"/>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1980175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995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5E16CC6-696E-521F-24AC-E1AADE9DB58A}"/>
              </a:ext>
            </a:extLst>
          </p:cNvPr>
          <p:cNvSpPr/>
          <p:nvPr userDrawn="1"/>
        </p:nvSpPr>
        <p:spPr>
          <a:xfrm>
            <a:off x="11451774" y="69671"/>
            <a:ext cx="679268" cy="6200503"/>
          </a:xfrm>
          <a:prstGeom prst="roundRect">
            <a:avLst>
              <a:gd name="adj" fmla="val 33334"/>
            </a:avLst>
          </a:prstGeom>
          <a:gradFill flip="none" rotWithShape="1">
            <a:gsLst>
              <a:gs pos="0">
                <a:schemeClr val="bg1">
                  <a:lumMod val="0"/>
                  <a:lumOff val="100000"/>
                </a:schemeClr>
              </a:gs>
              <a:gs pos="100000">
                <a:srgbClr val="5EB9D3"/>
              </a:gs>
            </a:gsLst>
            <a:path path="shap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ounded Rectangle 5">
            <a:extLst>
              <a:ext uri="{FF2B5EF4-FFF2-40B4-BE49-F238E27FC236}">
                <a16:creationId xmlns:a16="http://schemas.microsoft.com/office/drawing/2014/main" id="{31FAAB78-57FB-2309-11B5-FA41C70177E4}"/>
              </a:ext>
            </a:extLst>
          </p:cNvPr>
          <p:cNvSpPr/>
          <p:nvPr userDrawn="1"/>
        </p:nvSpPr>
        <p:spPr>
          <a:xfrm>
            <a:off x="11511643" y="15210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7</a:t>
            </a:r>
          </a:p>
        </p:txBody>
      </p:sp>
      <p:sp>
        <p:nvSpPr>
          <p:cNvPr id="7" name="Rounded Rectangle 6">
            <a:extLst>
              <a:ext uri="{FF2B5EF4-FFF2-40B4-BE49-F238E27FC236}">
                <a16:creationId xmlns:a16="http://schemas.microsoft.com/office/drawing/2014/main" id="{532F6CD7-6879-194E-4BEA-2D080C3D4F36}"/>
              </a:ext>
            </a:extLst>
          </p:cNvPr>
          <p:cNvSpPr/>
          <p:nvPr userDrawn="1"/>
        </p:nvSpPr>
        <p:spPr>
          <a:xfrm>
            <a:off x="11511644" y="1164973"/>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8</a:t>
            </a:r>
          </a:p>
        </p:txBody>
      </p:sp>
      <p:sp>
        <p:nvSpPr>
          <p:cNvPr id="8" name="Rounded Rectangle 7">
            <a:extLst>
              <a:ext uri="{FF2B5EF4-FFF2-40B4-BE49-F238E27FC236}">
                <a16:creationId xmlns:a16="http://schemas.microsoft.com/office/drawing/2014/main" id="{EB908AD2-8E90-0F63-FB31-6C022657D1C6}"/>
              </a:ext>
            </a:extLst>
          </p:cNvPr>
          <p:cNvSpPr/>
          <p:nvPr userDrawn="1"/>
        </p:nvSpPr>
        <p:spPr>
          <a:xfrm>
            <a:off x="11511644" y="217783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9</a:t>
            </a:r>
          </a:p>
        </p:txBody>
      </p:sp>
      <p:sp>
        <p:nvSpPr>
          <p:cNvPr id="9" name="Rounded Rectangle 8">
            <a:extLst>
              <a:ext uri="{FF2B5EF4-FFF2-40B4-BE49-F238E27FC236}">
                <a16:creationId xmlns:a16="http://schemas.microsoft.com/office/drawing/2014/main" id="{9ABB0473-9F72-AD8F-DB52-E782689EBB31}"/>
              </a:ext>
            </a:extLst>
          </p:cNvPr>
          <p:cNvSpPr/>
          <p:nvPr userDrawn="1"/>
        </p:nvSpPr>
        <p:spPr>
          <a:xfrm>
            <a:off x="11511644" y="3190703"/>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10</a:t>
            </a:r>
          </a:p>
        </p:txBody>
      </p:sp>
      <p:sp>
        <p:nvSpPr>
          <p:cNvPr id="10" name="Rounded Rectangle 9">
            <a:extLst>
              <a:ext uri="{FF2B5EF4-FFF2-40B4-BE49-F238E27FC236}">
                <a16:creationId xmlns:a16="http://schemas.microsoft.com/office/drawing/2014/main" id="{31C8BE12-C7FD-53FF-4191-65B66F078DD0}"/>
              </a:ext>
            </a:extLst>
          </p:cNvPr>
          <p:cNvSpPr/>
          <p:nvPr userDrawn="1"/>
        </p:nvSpPr>
        <p:spPr>
          <a:xfrm>
            <a:off x="11511644" y="420356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11</a:t>
            </a:r>
          </a:p>
        </p:txBody>
      </p:sp>
      <p:sp>
        <p:nvSpPr>
          <p:cNvPr id="11" name="Rounded Rectangle 10">
            <a:extLst>
              <a:ext uri="{FF2B5EF4-FFF2-40B4-BE49-F238E27FC236}">
                <a16:creationId xmlns:a16="http://schemas.microsoft.com/office/drawing/2014/main" id="{91D0BCF9-4794-684F-CA9A-35F28BE7C944}"/>
              </a:ext>
            </a:extLst>
          </p:cNvPr>
          <p:cNvSpPr/>
          <p:nvPr userDrawn="1"/>
        </p:nvSpPr>
        <p:spPr>
          <a:xfrm>
            <a:off x="11511644" y="5216434"/>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6th</a:t>
            </a:r>
          </a:p>
        </p:txBody>
      </p:sp>
      <p:pic>
        <p:nvPicPr>
          <p:cNvPr id="2050" name="Picture 2" descr="Home - CBBC Newsround">
            <a:extLst>
              <a:ext uri="{FF2B5EF4-FFF2-40B4-BE49-F238E27FC236}">
                <a16:creationId xmlns:a16="http://schemas.microsoft.com/office/drawing/2014/main" id="{A745E6D9-23BF-F65D-C91F-419D0C18B78A}"/>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0286" r="20000"/>
          <a:stretch/>
        </p:blipFill>
        <p:spPr bwMode="auto">
          <a:xfrm>
            <a:off x="10814584" y="5651439"/>
            <a:ext cx="577317" cy="541811"/>
          </a:xfrm>
          <a:prstGeom prst="roundRect">
            <a:avLst>
              <a:gd name="adj" fmla="val 30875"/>
            </a:avLst>
          </a:prstGeom>
          <a:solidFill>
            <a:srgbClr val="FFFFFF">
              <a:shade val="85000"/>
            </a:srgbClr>
          </a:solidFill>
          <a:ln>
            <a:noFill/>
          </a:ln>
          <a:effectLst>
            <a:outerShdw blurRad="50800" dist="38100" dir="2700000" algn="tl" rotWithShape="0">
              <a:prstClr val="black">
                <a:alpha val="40000"/>
              </a:prstClr>
            </a:outerShdw>
          </a:effectLst>
          <a:scene3d>
            <a:camera prst="orthographicFront"/>
            <a:lightRig rig="threePt" dir="t"/>
          </a:scene3d>
          <a:sp3d>
            <a:bevelT/>
          </a:sp3d>
        </p:spPr>
      </p:pic>
      <p:sp>
        <p:nvSpPr>
          <p:cNvPr id="19" name="Rounded Rectangle 18">
            <a:extLst>
              <a:ext uri="{FF2B5EF4-FFF2-40B4-BE49-F238E27FC236}">
                <a16:creationId xmlns:a16="http://schemas.microsoft.com/office/drawing/2014/main" id="{1EADAF40-5451-A65D-0636-39BC50C6B39E}"/>
              </a:ext>
            </a:extLst>
          </p:cNvPr>
          <p:cNvSpPr/>
          <p:nvPr userDrawn="1"/>
        </p:nvSpPr>
        <p:spPr>
          <a:xfrm>
            <a:off x="3042233"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0" name="Rounded Rectangle 19">
            <a:extLst>
              <a:ext uri="{FF2B5EF4-FFF2-40B4-BE49-F238E27FC236}">
                <a16:creationId xmlns:a16="http://schemas.microsoft.com/office/drawing/2014/main" id="{4F749F9B-D521-D1DB-0FA2-1F9DD504E902}"/>
              </a:ext>
            </a:extLst>
          </p:cNvPr>
          <p:cNvSpPr/>
          <p:nvPr userDrawn="1"/>
        </p:nvSpPr>
        <p:spPr>
          <a:xfrm>
            <a:off x="5115025"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1" name="Rounded Rectangle 20">
            <a:extLst>
              <a:ext uri="{FF2B5EF4-FFF2-40B4-BE49-F238E27FC236}">
                <a16:creationId xmlns:a16="http://schemas.microsoft.com/office/drawing/2014/main" id="{5A6B865B-D18D-0EE6-C063-F06E6B43B7FB}"/>
              </a:ext>
            </a:extLst>
          </p:cNvPr>
          <p:cNvSpPr/>
          <p:nvPr userDrawn="1"/>
        </p:nvSpPr>
        <p:spPr>
          <a:xfrm>
            <a:off x="7127749"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2" name="Rounded Rectangle 21">
            <a:extLst>
              <a:ext uri="{FF2B5EF4-FFF2-40B4-BE49-F238E27FC236}">
                <a16:creationId xmlns:a16="http://schemas.microsoft.com/office/drawing/2014/main" id="{D02BB9F7-A97D-C6D5-092B-614AD27AB66F}"/>
              </a:ext>
            </a:extLst>
          </p:cNvPr>
          <p:cNvSpPr/>
          <p:nvPr userDrawn="1"/>
        </p:nvSpPr>
        <p:spPr>
          <a:xfrm>
            <a:off x="5115025"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3" name="Rounded Rectangle 22">
            <a:extLst>
              <a:ext uri="{FF2B5EF4-FFF2-40B4-BE49-F238E27FC236}">
                <a16:creationId xmlns:a16="http://schemas.microsoft.com/office/drawing/2014/main" id="{22518D37-CCBE-DAD3-768A-C7AD32876CBA}"/>
              </a:ext>
            </a:extLst>
          </p:cNvPr>
          <p:cNvSpPr/>
          <p:nvPr userDrawn="1"/>
        </p:nvSpPr>
        <p:spPr>
          <a:xfrm>
            <a:off x="7127749" y="152114"/>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4" name="Rounded Rectangle 23">
            <a:extLst>
              <a:ext uri="{FF2B5EF4-FFF2-40B4-BE49-F238E27FC236}">
                <a16:creationId xmlns:a16="http://schemas.microsoft.com/office/drawing/2014/main" id="{5A2BF332-306D-E52B-B155-D8BAB552D5A1}"/>
              </a:ext>
            </a:extLst>
          </p:cNvPr>
          <p:cNvSpPr/>
          <p:nvPr userDrawn="1"/>
        </p:nvSpPr>
        <p:spPr>
          <a:xfrm>
            <a:off x="3042233"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26" name="Picture 25" descr="A purple line drawing of a clipboard&#10;&#10;Description automatically generated">
            <a:extLst>
              <a:ext uri="{FF2B5EF4-FFF2-40B4-BE49-F238E27FC236}">
                <a16:creationId xmlns:a16="http://schemas.microsoft.com/office/drawing/2014/main" id="{043C4500-4CEC-A07B-395B-777ABA957C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3579" y="286471"/>
            <a:ext cx="1548863" cy="1548863"/>
          </a:xfrm>
          <a:prstGeom prst="rect">
            <a:avLst/>
          </a:prstGeom>
        </p:spPr>
      </p:pic>
      <p:pic>
        <p:nvPicPr>
          <p:cNvPr id="28" name="Picture 27" descr="A building with a flag on top&#10;&#10;Description automatically generated">
            <a:extLst>
              <a:ext uri="{FF2B5EF4-FFF2-40B4-BE49-F238E27FC236}">
                <a16:creationId xmlns:a16="http://schemas.microsoft.com/office/drawing/2014/main" id="{18DD2E6F-3C2B-7E6B-966A-744D9078A5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77675" y="260620"/>
            <a:ext cx="1335223" cy="1335222"/>
          </a:xfrm>
          <a:prstGeom prst="rect">
            <a:avLst/>
          </a:prstGeom>
        </p:spPr>
      </p:pic>
      <p:pic>
        <p:nvPicPr>
          <p:cNvPr id="30" name="Picture 29" descr="A blue and black sign&#10;&#10;Description automatically generated">
            <a:extLst>
              <a:ext uri="{FF2B5EF4-FFF2-40B4-BE49-F238E27FC236}">
                <a16:creationId xmlns:a16="http://schemas.microsoft.com/office/drawing/2014/main" id="{07AB54CF-D78A-1911-67A5-EFD77E6E341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99760" y="188167"/>
            <a:ext cx="1745473" cy="1745473"/>
          </a:xfrm>
          <a:prstGeom prst="rect">
            <a:avLst/>
          </a:prstGeom>
        </p:spPr>
      </p:pic>
      <p:pic>
        <p:nvPicPr>
          <p:cNvPr id="32" name="Picture 31" descr="A computer screen with a light bulb in the middle&#10;&#10;Description automatically generated">
            <a:extLst>
              <a:ext uri="{FF2B5EF4-FFF2-40B4-BE49-F238E27FC236}">
                <a16:creationId xmlns:a16="http://schemas.microsoft.com/office/drawing/2014/main" id="{9B9491E1-1E2D-98A2-D302-A139799BED8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47805" y="2226236"/>
            <a:ext cx="1453307" cy="1453307"/>
          </a:xfrm>
          <a:prstGeom prst="roundRect">
            <a:avLst>
              <a:gd name="adj" fmla="val 28094"/>
            </a:avLst>
          </a:prstGeom>
          <a:solidFill>
            <a:srgbClr val="FFFFFF">
              <a:shade val="85000"/>
            </a:srgbClr>
          </a:solidFill>
          <a:ln>
            <a:noFill/>
          </a:ln>
          <a:effectLst>
            <a:outerShdw blurRad="50800" dist="38100" dir="2700000" algn="tl" rotWithShape="0">
              <a:prstClr val="black">
                <a:alpha val="40000"/>
              </a:prstClr>
            </a:outerShdw>
          </a:effectLst>
        </p:spPr>
      </p:pic>
      <p:pic>
        <p:nvPicPr>
          <p:cNvPr id="34" name="Picture 33" descr="A black background with a black square&#10;&#10;Description automatically generated with medium confidence">
            <a:extLst>
              <a:ext uri="{FF2B5EF4-FFF2-40B4-BE49-F238E27FC236}">
                <a16:creationId xmlns:a16="http://schemas.microsoft.com/office/drawing/2014/main" id="{ECB48294-7CE8-8CB2-226B-4F19F69C225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415003" y="2322602"/>
            <a:ext cx="1260567" cy="1260566"/>
          </a:xfrm>
          <a:prstGeom prst="rect">
            <a:avLst/>
          </a:prstGeom>
        </p:spPr>
      </p:pic>
      <p:pic>
        <p:nvPicPr>
          <p:cNvPr id="36" name="Picture 35" descr="A black background with a black square&#10;&#10;Description automatically generated with medium confidence">
            <a:extLst>
              <a:ext uri="{FF2B5EF4-FFF2-40B4-BE49-F238E27FC236}">
                <a16:creationId xmlns:a16="http://schemas.microsoft.com/office/drawing/2014/main" id="{373F7E1F-DF61-2BBE-3EC0-FA3C9FC230A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464283" y="2388829"/>
            <a:ext cx="1187452" cy="1187452"/>
          </a:xfrm>
          <a:prstGeom prst="rect">
            <a:avLst/>
          </a:prstGeom>
        </p:spPr>
      </p:pic>
      <p:sp>
        <p:nvSpPr>
          <p:cNvPr id="37" name="Rounded Rectangle 36">
            <a:extLst>
              <a:ext uri="{FF2B5EF4-FFF2-40B4-BE49-F238E27FC236}">
                <a16:creationId xmlns:a16="http://schemas.microsoft.com/office/drawing/2014/main" id="{A7CF3C6C-84DA-A0D8-71E4-E6DA078F574C}"/>
              </a:ext>
            </a:extLst>
          </p:cNvPr>
          <p:cNvSpPr/>
          <p:nvPr userDrawn="1"/>
        </p:nvSpPr>
        <p:spPr>
          <a:xfrm>
            <a:off x="9103869" y="188167"/>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38" name="Rounded Rectangle 37">
            <a:extLst>
              <a:ext uri="{FF2B5EF4-FFF2-40B4-BE49-F238E27FC236}">
                <a16:creationId xmlns:a16="http://schemas.microsoft.com/office/drawing/2014/main" id="{B87AFAC5-81A5-B0F9-BED7-97BAD0D91F15}"/>
              </a:ext>
            </a:extLst>
          </p:cNvPr>
          <p:cNvSpPr/>
          <p:nvPr userDrawn="1"/>
        </p:nvSpPr>
        <p:spPr>
          <a:xfrm>
            <a:off x="9103869" y="207376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39" name="Rounded Rectangle 38">
            <a:extLst>
              <a:ext uri="{FF2B5EF4-FFF2-40B4-BE49-F238E27FC236}">
                <a16:creationId xmlns:a16="http://schemas.microsoft.com/office/drawing/2014/main" id="{36B04250-32E3-1F3F-9E98-D12DD83A3F66}"/>
              </a:ext>
            </a:extLst>
          </p:cNvPr>
          <p:cNvSpPr/>
          <p:nvPr userDrawn="1"/>
        </p:nvSpPr>
        <p:spPr>
          <a:xfrm>
            <a:off x="1017685" y="2109822"/>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40" name="Rounded Rectangle 39">
            <a:extLst>
              <a:ext uri="{FF2B5EF4-FFF2-40B4-BE49-F238E27FC236}">
                <a16:creationId xmlns:a16="http://schemas.microsoft.com/office/drawing/2014/main" id="{1D2E7CAA-08AE-E21B-A2CD-920B454FFBB3}"/>
              </a:ext>
            </a:extLst>
          </p:cNvPr>
          <p:cNvSpPr/>
          <p:nvPr userDrawn="1"/>
        </p:nvSpPr>
        <p:spPr>
          <a:xfrm>
            <a:off x="1021173"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42" name="Picture 41" descr="A blue and black symbols&#10;&#10;Description automatically generated">
            <a:extLst>
              <a:ext uri="{FF2B5EF4-FFF2-40B4-BE49-F238E27FC236}">
                <a16:creationId xmlns:a16="http://schemas.microsoft.com/office/drawing/2014/main" id="{E83235AA-7C2F-64D5-B5B8-E157C99EF1F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233481" y="2272842"/>
            <a:ext cx="1428931" cy="1428930"/>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pic>
        <p:nvPicPr>
          <p:cNvPr id="44" name="Picture 43" descr="A blue book with a pink bookmark&#10;&#10;Description automatically generated">
            <a:extLst>
              <a:ext uri="{FF2B5EF4-FFF2-40B4-BE49-F238E27FC236}">
                <a16:creationId xmlns:a16="http://schemas.microsoft.com/office/drawing/2014/main" id="{500C42A8-1CA9-2EDC-AA53-5B6514814CB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15527" y="394561"/>
            <a:ext cx="1260567" cy="1260566"/>
          </a:xfrm>
          <a:prstGeom prst="rect">
            <a:avLst/>
          </a:prstGeom>
        </p:spPr>
      </p:pic>
      <p:pic>
        <p:nvPicPr>
          <p:cNvPr id="46" name="Picture 45" descr="A flag in a circle&#10;&#10;Description automatically generated">
            <a:extLst>
              <a:ext uri="{FF2B5EF4-FFF2-40B4-BE49-F238E27FC236}">
                <a16:creationId xmlns:a16="http://schemas.microsoft.com/office/drawing/2014/main" id="{838F5828-3D41-C0CC-30C5-C9264D9530E9}"/>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477969" y="504737"/>
            <a:ext cx="1112323" cy="1112322"/>
          </a:xfrm>
          <a:prstGeom prst="rect">
            <a:avLst/>
          </a:prstGeom>
        </p:spPr>
      </p:pic>
      <p:pic>
        <p:nvPicPr>
          <p:cNvPr id="48" name="Picture 47" descr="A black and white figure with a blue x mark&#10;&#10;Description automatically generated">
            <a:extLst>
              <a:ext uri="{FF2B5EF4-FFF2-40B4-BE49-F238E27FC236}">
                <a16:creationId xmlns:a16="http://schemas.microsoft.com/office/drawing/2014/main" id="{B3E00C68-53C5-170C-938F-253C749FF5D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345201" y="2293628"/>
            <a:ext cx="1377859" cy="1377859"/>
          </a:xfrm>
          <a:prstGeom prst="roundRect">
            <a:avLst>
              <a:gd name="adj" fmla="val 24237"/>
            </a:avLst>
          </a:prstGeom>
          <a:solidFill>
            <a:srgbClr val="FFFFFF">
              <a:shade val="85000"/>
            </a:srgbClr>
          </a:solidFill>
          <a:ln>
            <a:noFill/>
          </a:ln>
          <a:effectLst/>
        </p:spPr>
      </p:pic>
      <p:sp>
        <p:nvSpPr>
          <p:cNvPr id="49" name="Rounded Rectangle 48">
            <a:extLst>
              <a:ext uri="{FF2B5EF4-FFF2-40B4-BE49-F238E27FC236}">
                <a16:creationId xmlns:a16="http://schemas.microsoft.com/office/drawing/2014/main" id="{E28F7B6E-7328-F470-4613-160F183B0640}"/>
              </a:ext>
            </a:extLst>
          </p:cNvPr>
          <p:cNvSpPr/>
          <p:nvPr userDrawn="1"/>
        </p:nvSpPr>
        <p:spPr>
          <a:xfrm>
            <a:off x="1015549" y="401831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0" name="Rounded Rectangle 49">
            <a:extLst>
              <a:ext uri="{FF2B5EF4-FFF2-40B4-BE49-F238E27FC236}">
                <a16:creationId xmlns:a16="http://schemas.microsoft.com/office/drawing/2014/main" id="{12E099D0-6A43-751A-50AB-BCA3729F0665}"/>
              </a:ext>
            </a:extLst>
          </p:cNvPr>
          <p:cNvSpPr/>
          <p:nvPr userDrawn="1"/>
        </p:nvSpPr>
        <p:spPr>
          <a:xfrm>
            <a:off x="3042233"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1" name="Rounded Rectangle 50">
            <a:extLst>
              <a:ext uri="{FF2B5EF4-FFF2-40B4-BE49-F238E27FC236}">
                <a16:creationId xmlns:a16="http://schemas.microsoft.com/office/drawing/2014/main" id="{3F29D262-0A04-CDFA-B747-8E113A1CA3E3}"/>
              </a:ext>
            </a:extLst>
          </p:cNvPr>
          <p:cNvSpPr/>
          <p:nvPr userDrawn="1"/>
        </p:nvSpPr>
        <p:spPr>
          <a:xfrm>
            <a:off x="5115025"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2" name="Rounded Rectangle 51">
            <a:extLst>
              <a:ext uri="{FF2B5EF4-FFF2-40B4-BE49-F238E27FC236}">
                <a16:creationId xmlns:a16="http://schemas.microsoft.com/office/drawing/2014/main" id="{9698E1FA-94E8-99CB-2297-02762923A3F1}"/>
              </a:ext>
            </a:extLst>
          </p:cNvPr>
          <p:cNvSpPr/>
          <p:nvPr userDrawn="1"/>
        </p:nvSpPr>
        <p:spPr>
          <a:xfrm>
            <a:off x="7133709"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3" name="Rounded Rectangle 52">
            <a:extLst>
              <a:ext uri="{FF2B5EF4-FFF2-40B4-BE49-F238E27FC236}">
                <a16:creationId xmlns:a16="http://schemas.microsoft.com/office/drawing/2014/main" id="{B056B5C4-BE02-3539-777B-BA841875CC65}"/>
              </a:ext>
            </a:extLst>
          </p:cNvPr>
          <p:cNvSpPr/>
          <p:nvPr userDrawn="1"/>
        </p:nvSpPr>
        <p:spPr>
          <a:xfrm>
            <a:off x="9103869" y="4039101"/>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5" name="Picture 54" descr="A black background with a black square&#10;&#10;Description automatically generated with medium confidence">
            <a:extLst>
              <a:ext uri="{FF2B5EF4-FFF2-40B4-BE49-F238E27FC236}">
                <a16:creationId xmlns:a16="http://schemas.microsoft.com/office/drawing/2014/main" id="{6F8C0AAB-2D6C-0B55-2D5F-901419A38F4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9007" y="4170325"/>
            <a:ext cx="1483016" cy="1483016"/>
          </a:xfrm>
          <a:prstGeom prst="rect">
            <a:avLst/>
          </a:prstGeom>
        </p:spPr>
      </p:pic>
      <p:pic>
        <p:nvPicPr>
          <p:cNvPr id="57" name="Picture 56" descr="A blue and red icons with a white background&#10;&#10;Description automatically generated">
            <a:extLst>
              <a:ext uri="{FF2B5EF4-FFF2-40B4-BE49-F238E27FC236}">
                <a16:creationId xmlns:a16="http://schemas.microsoft.com/office/drawing/2014/main" id="{676D140E-9C75-2990-9DA1-5FEE77C3E1D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247806" y="4205888"/>
            <a:ext cx="1411897" cy="1411897"/>
          </a:xfrm>
          <a:prstGeom prst="roundRect">
            <a:avLst>
              <a:gd name="adj" fmla="val 27880"/>
            </a:avLst>
          </a:prstGeom>
          <a:solidFill>
            <a:srgbClr val="FFFFFF">
              <a:shade val="85000"/>
            </a:srgbClr>
          </a:solidFill>
          <a:ln>
            <a:noFill/>
          </a:ln>
          <a:effectLst/>
        </p:spPr>
      </p:pic>
      <p:pic>
        <p:nvPicPr>
          <p:cNvPr id="59" name="Picture 58" descr="A calendar with a note&#10;&#10;Description automatically generated with medium confidence">
            <a:extLst>
              <a:ext uri="{FF2B5EF4-FFF2-40B4-BE49-F238E27FC236}">
                <a16:creationId xmlns:a16="http://schemas.microsoft.com/office/drawing/2014/main" id="{29804930-1224-6F84-1F39-0CC6B2A1FF1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316076" y="4182626"/>
            <a:ext cx="1458419" cy="1458419"/>
          </a:xfrm>
          <a:prstGeom prst="roundRect">
            <a:avLst>
              <a:gd name="adj" fmla="val 24665"/>
            </a:avLst>
          </a:prstGeom>
          <a:solidFill>
            <a:srgbClr val="FFFFFF">
              <a:shade val="85000"/>
            </a:srgbClr>
          </a:solidFill>
          <a:ln>
            <a:noFill/>
          </a:ln>
          <a:effectLst/>
        </p:spPr>
      </p:pic>
    </p:spTree>
    <p:extLst>
      <p:ext uri="{BB962C8B-B14F-4D97-AF65-F5344CB8AC3E}">
        <p14:creationId xmlns:p14="http://schemas.microsoft.com/office/powerpoint/2010/main" val="139618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91BD8-1DAF-F4A5-5D30-AC5F9F81DF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9FA719-6841-541D-1931-71F57E4163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35689DE-F3BA-72D0-976D-8A8C47B4BB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B41F2D4-892E-B0DF-A4F7-E0B105CDE23B}"/>
              </a:ext>
            </a:extLst>
          </p:cNvPr>
          <p:cNvSpPr>
            <a:spLocks noGrp="1"/>
          </p:cNvSpPr>
          <p:nvPr>
            <p:ph type="dt" sz="half" idx="10"/>
          </p:nvPr>
        </p:nvSpPr>
        <p:spPr/>
        <p:txBody>
          <a:bodyPr/>
          <a:lstStyle/>
          <a:p>
            <a:fld id="{01F9F4A1-952A-42A6-90FB-62EC60B7EBBC}" type="datetime2">
              <a:rPr lang="en-GB" smtClean="0"/>
              <a:t>Saturday, 31 August 2024</a:t>
            </a:fld>
            <a:endParaRPr lang="en-GB"/>
          </a:p>
        </p:txBody>
      </p:sp>
      <p:sp>
        <p:nvSpPr>
          <p:cNvPr id="6" name="Footer Placeholder 5">
            <a:extLst>
              <a:ext uri="{FF2B5EF4-FFF2-40B4-BE49-F238E27FC236}">
                <a16:creationId xmlns:a16="http://schemas.microsoft.com/office/drawing/2014/main" id="{EA4A6290-4DAD-3406-A155-A530E6E8AF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59AA8B-EFA1-B558-F01E-57DF9977D5C2}"/>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750483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9AB7-D99F-A979-E727-CF70DEA875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A1005D4-23BF-A5D0-1230-EFE71836D2BF}"/>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C4B10D-6124-D7E1-61AC-B4C333B49BE6}"/>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AF0D0F-D25E-69E8-A672-FAC77CE5C308}"/>
              </a:ext>
            </a:extLst>
          </p:cNvPr>
          <p:cNvSpPr>
            <a:spLocks noGrp="1"/>
          </p:cNvSpPr>
          <p:nvPr>
            <p:ph type="dt" sz="half" idx="10"/>
          </p:nvPr>
        </p:nvSpPr>
        <p:spPr/>
        <p:txBody>
          <a:bodyPr/>
          <a:lstStyle/>
          <a:p>
            <a:fld id="{2217CA85-5DB8-4079-81CB-F3137AD365BD}" type="datetime2">
              <a:rPr lang="en-GB" smtClean="0"/>
              <a:t>Saturday, 31 August 2024</a:t>
            </a:fld>
            <a:endParaRPr lang="en-GB"/>
          </a:p>
        </p:txBody>
      </p:sp>
      <p:sp>
        <p:nvSpPr>
          <p:cNvPr id="6" name="Footer Placeholder 5">
            <a:extLst>
              <a:ext uri="{FF2B5EF4-FFF2-40B4-BE49-F238E27FC236}">
                <a16:creationId xmlns:a16="http://schemas.microsoft.com/office/drawing/2014/main" id="{F291B0DA-0F37-0D5B-F896-C134AE5F7C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A46A42-6898-0E6C-9000-76078E8A8CF6}"/>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48367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3C19-359A-A5E0-B283-B3F47BFD72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3FF25C-7304-779B-1FD5-94724EF56170}"/>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BF608E59-E235-28AF-7406-AAF9A268AE3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0D5B1B-EB87-FD4C-D23A-A0FA72F30667}"/>
              </a:ext>
            </a:extLst>
          </p:cNvPr>
          <p:cNvSpPr>
            <a:spLocks noGrp="1"/>
          </p:cNvSpPr>
          <p:nvPr>
            <p:ph type="dt" sz="half" idx="10"/>
          </p:nvPr>
        </p:nvSpPr>
        <p:spPr/>
        <p:txBody>
          <a:bodyPr/>
          <a:lstStyle/>
          <a:p>
            <a:fld id="{7557089E-A33F-4AD8-9EAB-480CD8AFB319}" type="datetime2">
              <a:rPr lang="en-GB" smtClean="0"/>
              <a:t>Saturday, 31 August 2024</a:t>
            </a:fld>
            <a:endParaRPr lang="en-GB"/>
          </a:p>
        </p:txBody>
      </p:sp>
      <p:sp>
        <p:nvSpPr>
          <p:cNvPr id="6" name="Footer Placeholder 5">
            <a:extLst>
              <a:ext uri="{FF2B5EF4-FFF2-40B4-BE49-F238E27FC236}">
                <a16:creationId xmlns:a16="http://schemas.microsoft.com/office/drawing/2014/main" id="{73ED0C9E-4320-6371-1D43-4610C11284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A1042B-72A9-A57F-9788-136FDB71DC64}"/>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51564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1C6-3691-780F-250F-3E27418EB3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484A41-F3DC-4457-4246-BE9281EF14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8E7470-CC03-847E-F5D6-94CFB30BA35B}"/>
              </a:ext>
            </a:extLst>
          </p:cNvPr>
          <p:cNvSpPr>
            <a:spLocks noGrp="1"/>
          </p:cNvSpPr>
          <p:nvPr>
            <p:ph type="dt" sz="half" idx="10"/>
          </p:nvPr>
        </p:nvSpPr>
        <p:spPr/>
        <p:txBody>
          <a:bodyPr/>
          <a:lstStyle/>
          <a:p>
            <a:fld id="{CEC7DCBD-D385-43C8-887C-4CC9B3A8BB19}" type="datetime2">
              <a:rPr lang="en-GB" smtClean="0"/>
              <a:t>Saturday, 31 August 2024</a:t>
            </a:fld>
            <a:endParaRPr lang="en-GB"/>
          </a:p>
        </p:txBody>
      </p:sp>
      <p:sp>
        <p:nvSpPr>
          <p:cNvPr id="5" name="Footer Placeholder 4">
            <a:extLst>
              <a:ext uri="{FF2B5EF4-FFF2-40B4-BE49-F238E27FC236}">
                <a16:creationId xmlns:a16="http://schemas.microsoft.com/office/drawing/2014/main" id="{03D244F6-5850-C4A3-C569-C18A418721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A9600C-79A1-AB5B-D311-6BD494E80CB3}"/>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1943622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D5216A-EEB5-0B82-52D6-DE8AC84E9070}"/>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2001CA-C816-2627-7DE2-BF8C60030CC9}"/>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948026-2EBD-5FE0-149B-E708CBAF2E28}"/>
              </a:ext>
            </a:extLst>
          </p:cNvPr>
          <p:cNvSpPr>
            <a:spLocks noGrp="1"/>
          </p:cNvSpPr>
          <p:nvPr>
            <p:ph type="dt" sz="half" idx="10"/>
          </p:nvPr>
        </p:nvSpPr>
        <p:spPr/>
        <p:txBody>
          <a:bodyPr/>
          <a:lstStyle/>
          <a:p>
            <a:fld id="{F632097E-76E2-4FA4-8803-1B72D79E2137}" type="datetime2">
              <a:rPr lang="en-GB" smtClean="0"/>
              <a:t>Saturday, 31 August 2024</a:t>
            </a:fld>
            <a:endParaRPr lang="en-GB"/>
          </a:p>
        </p:txBody>
      </p:sp>
      <p:sp>
        <p:nvSpPr>
          <p:cNvPr id="5" name="Footer Placeholder 4">
            <a:extLst>
              <a:ext uri="{FF2B5EF4-FFF2-40B4-BE49-F238E27FC236}">
                <a16:creationId xmlns:a16="http://schemas.microsoft.com/office/drawing/2014/main" id="{406F34EC-FD5A-B91A-ADC4-6EC0D9BC9A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149240-4A78-D3C4-D495-567E7AD0D71F}"/>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69600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05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2B7EC-1391-D9B1-FC9F-1C586AA6AF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50D796D-5F79-1CF9-A742-7F2BD1C88265}"/>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DFB8B1B-2FE7-D4E1-F576-9E12D02CBA3E}"/>
              </a:ext>
            </a:extLst>
          </p:cNvPr>
          <p:cNvSpPr>
            <a:spLocks noGrp="1"/>
          </p:cNvSpPr>
          <p:nvPr>
            <p:ph type="dt" sz="half" idx="10"/>
          </p:nvPr>
        </p:nvSpPr>
        <p:spPr/>
        <p:txBody>
          <a:bodyPr/>
          <a:lstStyle/>
          <a:p>
            <a:fld id="{25E5B983-EDFE-4CDE-8DBB-32E1E46C453E}" type="datetime2">
              <a:rPr lang="en-GB" smtClean="0"/>
              <a:t>Saturday, 31 August 2024</a:t>
            </a:fld>
            <a:endParaRPr lang="en-GB"/>
          </a:p>
        </p:txBody>
      </p:sp>
      <p:sp>
        <p:nvSpPr>
          <p:cNvPr id="5" name="Footer Placeholder 4">
            <a:extLst>
              <a:ext uri="{FF2B5EF4-FFF2-40B4-BE49-F238E27FC236}">
                <a16:creationId xmlns:a16="http://schemas.microsoft.com/office/drawing/2014/main" id="{1549CE2B-1A93-E2C0-4702-DC0F770688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3E456B-F381-A732-5858-4475A200A10D}"/>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746832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D76B8-53B2-B190-A463-BB458EB09E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72C291-0DC1-8B7C-9502-BD7DBD61F7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1B0D8D-7F62-34FC-7385-E09CB32AD165}"/>
              </a:ext>
            </a:extLst>
          </p:cNvPr>
          <p:cNvSpPr>
            <a:spLocks noGrp="1"/>
          </p:cNvSpPr>
          <p:nvPr>
            <p:ph type="dt" sz="half" idx="10"/>
          </p:nvPr>
        </p:nvSpPr>
        <p:spPr/>
        <p:txBody>
          <a:bodyPr/>
          <a:lstStyle/>
          <a:p>
            <a:fld id="{79C09D0F-ADE9-4FAE-8982-D9FDE25ECE51}" type="datetime2">
              <a:rPr lang="en-GB" smtClean="0"/>
              <a:t>Saturday, 31 August 2024</a:t>
            </a:fld>
            <a:endParaRPr lang="en-GB"/>
          </a:p>
        </p:txBody>
      </p:sp>
      <p:sp>
        <p:nvSpPr>
          <p:cNvPr id="5" name="Footer Placeholder 4">
            <a:extLst>
              <a:ext uri="{FF2B5EF4-FFF2-40B4-BE49-F238E27FC236}">
                <a16:creationId xmlns:a16="http://schemas.microsoft.com/office/drawing/2014/main" id="{A591E00E-F600-791B-6502-D2C2FD734A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23D5ED-F7E4-12D5-F5BC-C3F46646449A}"/>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68945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8DF07-E326-8FE1-BEDE-FCF59C610B6A}"/>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E102D6-7255-7963-ED3F-04D4E9E0B2C5}"/>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1BCA49-73A2-D424-1CD8-6FB9372E11AC}"/>
              </a:ext>
            </a:extLst>
          </p:cNvPr>
          <p:cNvSpPr>
            <a:spLocks noGrp="1"/>
          </p:cNvSpPr>
          <p:nvPr>
            <p:ph type="dt" sz="half" idx="10"/>
          </p:nvPr>
        </p:nvSpPr>
        <p:spPr/>
        <p:txBody>
          <a:bodyPr/>
          <a:lstStyle/>
          <a:p>
            <a:fld id="{36B1E22F-2C76-4F4C-9439-AB304E1BBC9A}" type="datetime2">
              <a:rPr lang="en-GB" smtClean="0"/>
              <a:t>Saturday, 31 August 2024</a:t>
            </a:fld>
            <a:endParaRPr lang="en-GB"/>
          </a:p>
        </p:txBody>
      </p:sp>
      <p:sp>
        <p:nvSpPr>
          <p:cNvPr id="5" name="Footer Placeholder 4">
            <a:extLst>
              <a:ext uri="{FF2B5EF4-FFF2-40B4-BE49-F238E27FC236}">
                <a16:creationId xmlns:a16="http://schemas.microsoft.com/office/drawing/2014/main" id="{AF6B345A-5365-8A87-1F67-077CA10EDE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3F844A-CFB0-73D0-B937-7827819B5A57}"/>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92028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91BD8-1DAF-F4A5-5D30-AC5F9F81DF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9FA719-6841-541D-1931-71F57E4163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35689DE-F3BA-72D0-976D-8A8C47B4BB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B41F2D4-892E-B0DF-A4F7-E0B105CDE23B}"/>
              </a:ext>
            </a:extLst>
          </p:cNvPr>
          <p:cNvSpPr>
            <a:spLocks noGrp="1"/>
          </p:cNvSpPr>
          <p:nvPr>
            <p:ph type="dt" sz="half" idx="10"/>
          </p:nvPr>
        </p:nvSpPr>
        <p:spPr/>
        <p:txBody>
          <a:bodyPr/>
          <a:lstStyle/>
          <a:p>
            <a:fld id="{01F9F4A1-952A-42A6-90FB-62EC60B7EBBC}" type="datetime2">
              <a:rPr lang="en-GB" smtClean="0"/>
              <a:t>Saturday, 31 August 2024</a:t>
            </a:fld>
            <a:endParaRPr lang="en-GB"/>
          </a:p>
        </p:txBody>
      </p:sp>
      <p:sp>
        <p:nvSpPr>
          <p:cNvPr id="6" name="Footer Placeholder 5">
            <a:extLst>
              <a:ext uri="{FF2B5EF4-FFF2-40B4-BE49-F238E27FC236}">
                <a16:creationId xmlns:a16="http://schemas.microsoft.com/office/drawing/2014/main" id="{EA4A6290-4DAD-3406-A155-A530E6E8AF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59AA8B-EFA1-B558-F01E-57DF9977D5C2}"/>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750483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EC5B-EFD1-479D-394B-5AC24C791461}"/>
              </a:ext>
            </a:extLst>
          </p:cNvPr>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90FBA-860C-71B3-293E-4E84AD115D37}"/>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53A9E8-3CC1-F1AF-4086-7E81D0DE941D}"/>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5679F8A-2EA7-5B2F-7B9F-DFB24E1D9B1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28E5C7-6715-70D0-9729-945EA97381FC}"/>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4107001-BFEC-19F3-5650-BFD8566F9DD9}"/>
              </a:ext>
            </a:extLst>
          </p:cNvPr>
          <p:cNvSpPr>
            <a:spLocks noGrp="1"/>
          </p:cNvSpPr>
          <p:nvPr>
            <p:ph type="dt" sz="half" idx="10"/>
          </p:nvPr>
        </p:nvSpPr>
        <p:spPr/>
        <p:txBody>
          <a:bodyPr/>
          <a:lstStyle/>
          <a:p>
            <a:fld id="{D2284699-654A-4125-B777-8C3266A23F90}" type="datetime2">
              <a:rPr lang="en-GB" smtClean="0"/>
              <a:t>Saturday, 31 August 2024</a:t>
            </a:fld>
            <a:endParaRPr lang="en-GB"/>
          </a:p>
        </p:txBody>
      </p:sp>
      <p:sp>
        <p:nvSpPr>
          <p:cNvPr id="8" name="Footer Placeholder 7">
            <a:extLst>
              <a:ext uri="{FF2B5EF4-FFF2-40B4-BE49-F238E27FC236}">
                <a16:creationId xmlns:a16="http://schemas.microsoft.com/office/drawing/2014/main" id="{EFCB8C6C-EBAC-66CC-C32B-AB207A0EB6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E38B5E-0304-AC8E-B41A-769378A9B874}"/>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53189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EEC5B-EFD1-479D-394B-5AC24C791461}"/>
              </a:ext>
            </a:extLst>
          </p:cNvPr>
          <p:cNvSpPr>
            <a:spLocks noGrp="1"/>
          </p:cNvSpPr>
          <p:nvPr>
            <p:ph type="title"/>
          </p:nvPr>
        </p:nvSpPr>
        <p:spPr>
          <a:xfrm>
            <a:off x="839788" y="365129"/>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90FBA-860C-71B3-293E-4E84AD115D37}"/>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53A9E8-3CC1-F1AF-4086-7E81D0DE941D}"/>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5679F8A-2EA7-5B2F-7B9F-DFB24E1D9B1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28E5C7-6715-70D0-9729-945EA97381FC}"/>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4107001-BFEC-19F3-5650-BFD8566F9DD9}"/>
              </a:ext>
            </a:extLst>
          </p:cNvPr>
          <p:cNvSpPr>
            <a:spLocks noGrp="1"/>
          </p:cNvSpPr>
          <p:nvPr>
            <p:ph type="dt" sz="half" idx="10"/>
          </p:nvPr>
        </p:nvSpPr>
        <p:spPr/>
        <p:txBody>
          <a:bodyPr/>
          <a:lstStyle/>
          <a:p>
            <a:fld id="{D2284699-654A-4125-B777-8C3266A23F90}" type="datetime2">
              <a:rPr lang="en-GB" smtClean="0"/>
              <a:t>Saturday, 31 August 2024</a:t>
            </a:fld>
            <a:endParaRPr lang="en-GB"/>
          </a:p>
        </p:txBody>
      </p:sp>
      <p:sp>
        <p:nvSpPr>
          <p:cNvPr id="8" name="Footer Placeholder 7">
            <a:extLst>
              <a:ext uri="{FF2B5EF4-FFF2-40B4-BE49-F238E27FC236}">
                <a16:creationId xmlns:a16="http://schemas.microsoft.com/office/drawing/2014/main" id="{EFCB8C6C-EBAC-66CC-C32B-AB207A0EB6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E38B5E-0304-AC8E-B41A-769378A9B874}"/>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53189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6BD8-F89F-ECF9-221A-3F2D218ADB7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F76A88-E23D-CB93-1C59-AB14D198F8D6}"/>
              </a:ext>
            </a:extLst>
          </p:cNvPr>
          <p:cNvSpPr>
            <a:spLocks noGrp="1"/>
          </p:cNvSpPr>
          <p:nvPr>
            <p:ph type="dt" sz="half" idx="10"/>
          </p:nvPr>
        </p:nvSpPr>
        <p:spPr/>
        <p:txBody>
          <a:bodyPr/>
          <a:lstStyle/>
          <a:p>
            <a:fld id="{18CAA6E3-DABA-40CD-9AFE-56774D736C34}" type="datetime2">
              <a:rPr lang="en-GB" smtClean="0"/>
              <a:t>Saturday, 31 August 2024</a:t>
            </a:fld>
            <a:endParaRPr lang="en-GB"/>
          </a:p>
        </p:txBody>
      </p:sp>
      <p:sp>
        <p:nvSpPr>
          <p:cNvPr id="4" name="Footer Placeholder 3">
            <a:extLst>
              <a:ext uri="{FF2B5EF4-FFF2-40B4-BE49-F238E27FC236}">
                <a16:creationId xmlns:a16="http://schemas.microsoft.com/office/drawing/2014/main" id="{F9002A32-3F18-0B09-02F7-B89376E485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DA7038-1D6B-15C6-C3D1-FC71D2591F6F}"/>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876865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734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5E16CC6-696E-521F-24AC-E1AADE9DB58A}"/>
              </a:ext>
            </a:extLst>
          </p:cNvPr>
          <p:cNvSpPr/>
          <p:nvPr userDrawn="1"/>
        </p:nvSpPr>
        <p:spPr>
          <a:xfrm>
            <a:off x="11451774" y="69671"/>
            <a:ext cx="679268" cy="6200503"/>
          </a:xfrm>
          <a:prstGeom prst="roundRect">
            <a:avLst>
              <a:gd name="adj" fmla="val 33334"/>
            </a:avLst>
          </a:prstGeom>
          <a:gradFill flip="none" rotWithShape="1">
            <a:gsLst>
              <a:gs pos="0">
                <a:schemeClr val="bg1">
                  <a:lumMod val="0"/>
                  <a:lumOff val="100000"/>
                </a:schemeClr>
              </a:gs>
              <a:gs pos="100000">
                <a:srgbClr val="5EB9D3"/>
              </a:gs>
            </a:gsLst>
            <a:path path="shap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ounded Rectangle 5">
            <a:extLst>
              <a:ext uri="{FF2B5EF4-FFF2-40B4-BE49-F238E27FC236}">
                <a16:creationId xmlns:a16="http://schemas.microsoft.com/office/drawing/2014/main" id="{31FAAB78-57FB-2309-11B5-FA41C70177E4}"/>
              </a:ext>
            </a:extLst>
          </p:cNvPr>
          <p:cNvSpPr/>
          <p:nvPr userDrawn="1"/>
        </p:nvSpPr>
        <p:spPr>
          <a:xfrm>
            <a:off x="11511643" y="15210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7</a:t>
            </a:r>
          </a:p>
        </p:txBody>
      </p:sp>
      <p:sp>
        <p:nvSpPr>
          <p:cNvPr id="7" name="Rounded Rectangle 6">
            <a:extLst>
              <a:ext uri="{FF2B5EF4-FFF2-40B4-BE49-F238E27FC236}">
                <a16:creationId xmlns:a16="http://schemas.microsoft.com/office/drawing/2014/main" id="{532F6CD7-6879-194E-4BEA-2D080C3D4F36}"/>
              </a:ext>
            </a:extLst>
          </p:cNvPr>
          <p:cNvSpPr/>
          <p:nvPr userDrawn="1"/>
        </p:nvSpPr>
        <p:spPr>
          <a:xfrm>
            <a:off x="11511644" y="1164973"/>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8</a:t>
            </a:r>
          </a:p>
        </p:txBody>
      </p:sp>
      <p:sp>
        <p:nvSpPr>
          <p:cNvPr id="8" name="Rounded Rectangle 7">
            <a:extLst>
              <a:ext uri="{FF2B5EF4-FFF2-40B4-BE49-F238E27FC236}">
                <a16:creationId xmlns:a16="http://schemas.microsoft.com/office/drawing/2014/main" id="{EB908AD2-8E90-0F63-FB31-6C022657D1C6}"/>
              </a:ext>
            </a:extLst>
          </p:cNvPr>
          <p:cNvSpPr/>
          <p:nvPr userDrawn="1"/>
        </p:nvSpPr>
        <p:spPr>
          <a:xfrm>
            <a:off x="11511644" y="217783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9</a:t>
            </a:r>
          </a:p>
        </p:txBody>
      </p:sp>
      <p:sp>
        <p:nvSpPr>
          <p:cNvPr id="9" name="Rounded Rectangle 8">
            <a:extLst>
              <a:ext uri="{FF2B5EF4-FFF2-40B4-BE49-F238E27FC236}">
                <a16:creationId xmlns:a16="http://schemas.microsoft.com/office/drawing/2014/main" id="{9ABB0473-9F72-AD8F-DB52-E782689EBB31}"/>
              </a:ext>
            </a:extLst>
          </p:cNvPr>
          <p:cNvSpPr/>
          <p:nvPr userDrawn="1"/>
        </p:nvSpPr>
        <p:spPr>
          <a:xfrm>
            <a:off x="11511644" y="3190703"/>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10</a:t>
            </a:r>
          </a:p>
        </p:txBody>
      </p:sp>
      <p:sp>
        <p:nvSpPr>
          <p:cNvPr id="10" name="Rounded Rectangle 9">
            <a:extLst>
              <a:ext uri="{FF2B5EF4-FFF2-40B4-BE49-F238E27FC236}">
                <a16:creationId xmlns:a16="http://schemas.microsoft.com/office/drawing/2014/main" id="{31C8BE12-C7FD-53FF-4191-65B66F078DD0}"/>
              </a:ext>
            </a:extLst>
          </p:cNvPr>
          <p:cNvSpPr/>
          <p:nvPr userDrawn="1"/>
        </p:nvSpPr>
        <p:spPr>
          <a:xfrm>
            <a:off x="11511644" y="420356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11</a:t>
            </a:r>
          </a:p>
        </p:txBody>
      </p:sp>
      <p:sp>
        <p:nvSpPr>
          <p:cNvPr id="11" name="Rounded Rectangle 10">
            <a:extLst>
              <a:ext uri="{FF2B5EF4-FFF2-40B4-BE49-F238E27FC236}">
                <a16:creationId xmlns:a16="http://schemas.microsoft.com/office/drawing/2014/main" id="{91D0BCF9-4794-684F-CA9A-35F28BE7C944}"/>
              </a:ext>
            </a:extLst>
          </p:cNvPr>
          <p:cNvSpPr/>
          <p:nvPr userDrawn="1"/>
        </p:nvSpPr>
        <p:spPr>
          <a:xfrm>
            <a:off x="11511644" y="5216434"/>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6th</a:t>
            </a:r>
          </a:p>
        </p:txBody>
      </p:sp>
      <p:pic>
        <p:nvPicPr>
          <p:cNvPr id="2050" name="Picture 2" descr="Home - CBBC Newsround">
            <a:extLst>
              <a:ext uri="{FF2B5EF4-FFF2-40B4-BE49-F238E27FC236}">
                <a16:creationId xmlns:a16="http://schemas.microsoft.com/office/drawing/2014/main" id="{A745E6D9-23BF-F65D-C91F-419D0C18B78A}"/>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0286" r="20000"/>
          <a:stretch/>
        </p:blipFill>
        <p:spPr bwMode="auto">
          <a:xfrm>
            <a:off x="10814584" y="5651439"/>
            <a:ext cx="577317" cy="541811"/>
          </a:xfrm>
          <a:prstGeom prst="roundRect">
            <a:avLst>
              <a:gd name="adj" fmla="val 30875"/>
            </a:avLst>
          </a:prstGeom>
          <a:solidFill>
            <a:srgbClr val="FFFFFF">
              <a:shade val="85000"/>
            </a:srgbClr>
          </a:solidFill>
          <a:ln>
            <a:noFill/>
          </a:ln>
          <a:effectLst>
            <a:outerShdw blurRad="50800" dist="38100" dir="2700000" algn="tl" rotWithShape="0">
              <a:prstClr val="black">
                <a:alpha val="40000"/>
              </a:prstClr>
            </a:outerShdw>
          </a:effectLst>
          <a:scene3d>
            <a:camera prst="orthographicFront"/>
            <a:lightRig rig="threePt" dir="t"/>
          </a:scene3d>
          <a:sp3d>
            <a:bevelT/>
          </a:sp3d>
        </p:spPr>
      </p:pic>
      <p:sp>
        <p:nvSpPr>
          <p:cNvPr id="19" name="Rounded Rectangle 18">
            <a:extLst>
              <a:ext uri="{FF2B5EF4-FFF2-40B4-BE49-F238E27FC236}">
                <a16:creationId xmlns:a16="http://schemas.microsoft.com/office/drawing/2014/main" id="{1EADAF40-5451-A65D-0636-39BC50C6B39E}"/>
              </a:ext>
            </a:extLst>
          </p:cNvPr>
          <p:cNvSpPr/>
          <p:nvPr userDrawn="1"/>
        </p:nvSpPr>
        <p:spPr>
          <a:xfrm>
            <a:off x="3042233"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0" name="Rounded Rectangle 19">
            <a:extLst>
              <a:ext uri="{FF2B5EF4-FFF2-40B4-BE49-F238E27FC236}">
                <a16:creationId xmlns:a16="http://schemas.microsoft.com/office/drawing/2014/main" id="{4F749F9B-D521-D1DB-0FA2-1F9DD504E902}"/>
              </a:ext>
            </a:extLst>
          </p:cNvPr>
          <p:cNvSpPr/>
          <p:nvPr userDrawn="1"/>
        </p:nvSpPr>
        <p:spPr>
          <a:xfrm>
            <a:off x="5115025"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1" name="Rounded Rectangle 20">
            <a:extLst>
              <a:ext uri="{FF2B5EF4-FFF2-40B4-BE49-F238E27FC236}">
                <a16:creationId xmlns:a16="http://schemas.microsoft.com/office/drawing/2014/main" id="{5A6B865B-D18D-0EE6-C063-F06E6B43B7FB}"/>
              </a:ext>
            </a:extLst>
          </p:cNvPr>
          <p:cNvSpPr/>
          <p:nvPr userDrawn="1"/>
        </p:nvSpPr>
        <p:spPr>
          <a:xfrm>
            <a:off x="7127749"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2" name="Rounded Rectangle 21">
            <a:extLst>
              <a:ext uri="{FF2B5EF4-FFF2-40B4-BE49-F238E27FC236}">
                <a16:creationId xmlns:a16="http://schemas.microsoft.com/office/drawing/2014/main" id="{D02BB9F7-A97D-C6D5-092B-614AD27AB66F}"/>
              </a:ext>
            </a:extLst>
          </p:cNvPr>
          <p:cNvSpPr/>
          <p:nvPr userDrawn="1"/>
        </p:nvSpPr>
        <p:spPr>
          <a:xfrm>
            <a:off x="5115025"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3" name="Rounded Rectangle 22">
            <a:extLst>
              <a:ext uri="{FF2B5EF4-FFF2-40B4-BE49-F238E27FC236}">
                <a16:creationId xmlns:a16="http://schemas.microsoft.com/office/drawing/2014/main" id="{22518D37-CCBE-DAD3-768A-C7AD32876CBA}"/>
              </a:ext>
            </a:extLst>
          </p:cNvPr>
          <p:cNvSpPr/>
          <p:nvPr userDrawn="1"/>
        </p:nvSpPr>
        <p:spPr>
          <a:xfrm>
            <a:off x="7127749" y="152114"/>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4" name="Rounded Rectangle 23">
            <a:extLst>
              <a:ext uri="{FF2B5EF4-FFF2-40B4-BE49-F238E27FC236}">
                <a16:creationId xmlns:a16="http://schemas.microsoft.com/office/drawing/2014/main" id="{5A2BF332-306D-E52B-B155-D8BAB552D5A1}"/>
              </a:ext>
            </a:extLst>
          </p:cNvPr>
          <p:cNvSpPr/>
          <p:nvPr userDrawn="1"/>
        </p:nvSpPr>
        <p:spPr>
          <a:xfrm>
            <a:off x="3042233"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26" name="Picture 25" descr="A purple line drawing of a clipboard&#10;&#10;Description automatically generated">
            <a:extLst>
              <a:ext uri="{FF2B5EF4-FFF2-40B4-BE49-F238E27FC236}">
                <a16:creationId xmlns:a16="http://schemas.microsoft.com/office/drawing/2014/main" id="{043C4500-4CEC-A07B-395B-777ABA957C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3579" y="286471"/>
            <a:ext cx="1548863" cy="1548863"/>
          </a:xfrm>
          <a:prstGeom prst="rect">
            <a:avLst/>
          </a:prstGeom>
        </p:spPr>
      </p:pic>
      <p:pic>
        <p:nvPicPr>
          <p:cNvPr id="28" name="Picture 27" descr="A building with a flag on top&#10;&#10;Description automatically generated">
            <a:extLst>
              <a:ext uri="{FF2B5EF4-FFF2-40B4-BE49-F238E27FC236}">
                <a16:creationId xmlns:a16="http://schemas.microsoft.com/office/drawing/2014/main" id="{18DD2E6F-3C2B-7E6B-966A-744D9078A5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77675" y="260620"/>
            <a:ext cx="1335223" cy="1335222"/>
          </a:xfrm>
          <a:prstGeom prst="rect">
            <a:avLst/>
          </a:prstGeom>
        </p:spPr>
      </p:pic>
      <p:pic>
        <p:nvPicPr>
          <p:cNvPr id="30" name="Picture 29" descr="A blue and black sign&#10;&#10;Description automatically generated">
            <a:extLst>
              <a:ext uri="{FF2B5EF4-FFF2-40B4-BE49-F238E27FC236}">
                <a16:creationId xmlns:a16="http://schemas.microsoft.com/office/drawing/2014/main" id="{07AB54CF-D78A-1911-67A5-EFD77E6E341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99760" y="188167"/>
            <a:ext cx="1745473" cy="1745473"/>
          </a:xfrm>
          <a:prstGeom prst="rect">
            <a:avLst/>
          </a:prstGeom>
        </p:spPr>
      </p:pic>
      <p:pic>
        <p:nvPicPr>
          <p:cNvPr id="32" name="Picture 31" descr="A computer screen with a light bulb in the middle&#10;&#10;Description automatically generated">
            <a:extLst>
              <a:ext uri="{FF2B5EF4-FFF2-40B4-BE49-F238E27FC236}">
                <a16:creationId xmlns:a16="http://schemas.microsoft.com/office/drawing/2014/main" id="{9B9491E1-1E2D-98A2-D302-A139799BED8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47805" y="2226236"/>
            <a:ext cx="1453307" cy="1453307"/>
          </a:xfrm>
          <a:prstGeom prst="roundRect">
            <a:avLst>
              <a:gd name="adj" fmla="val 28094"/>
            </a:avLst>
          </a:prstGeom>
          <a:solidFill>
            <a:srgbClr val="FFFFFF">
              <a:shade val="85000"/>
            </a:srgbClr>
          </a:solidFill>
          <a:ln>
            <a:noFill/>
          </a:ln>
          <a:effectLst>
            <a:outerShdw blurRad="50800" dist="38100" dir="2700000" algn="tl" rotWithShape="0">
              <a:prstClr val="black">
                <a:alpha val="40000"/>
              </a:prstClr>
            </a:outerShdw>
          </a:effectLst>
        </p:spPr>
      </p:pic>
      <p:pic>
        <p:nvPicPr>
          <p:cNvPr id="34" name="Picture 33" descr="A black background with a black square&#10;&#10;Description automatically generated with medium confidence">
            <a:extLst>
              <a:ext uri="{FF2B5EF4-FFF2-40B4-BE49-F238E27FC236}">
                <a16:creationId xmlns:a16="http://schemas.microsoft.com/office/drawing/2014/main" id="{ECB48294-7CE8-8CB2-226B-4F19F69C225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415003" y="2322602"/>
            <a:ext cx="1260567" cy="1260566"/>
          </a:xfrm>
          <a:prstGeom prst="rect">
            <a:avLst/>
          </a:prstGeom>
        </p:spPr>
      </p:pic>
      <p:pic>
        <p:nvPicPr>
          <p:cNvPr id="36" name="Picture 35" descr="A black background with a black square&#10;&#10;Description automatically generated with medium confidence">
            <a:extLst>
              <a:ext uri="{FF2B5EF4-FFF2-40B4-BE49-F238E27FC236}">
                <a16:creationId xmlns:a16="http://schemas.microsoft.com/office/drawing/2014/main" id="{373F7E1F-DF61-2BBE-3EC0-FA3C9FC230A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464283" y="2388829"/>
            <a:ext cx="1187452" cy="1187452"/>
          </a:xfrm>
          <a:prstGeom prst="rect">
            <a:avLst/>
          </a:prstGeom>
        </p:spPr>
      </p:pic>
      <p:sp>
        <p:nvSpPr>
          <p:cNvPr id="37" name="Rounded Rectangle 36">
            <a:extLst>
              <a:ext uri="{FF2B5EF4-FFF2-40B4-BE49-F238E27FC236}">
                <a16:creationId xmlns:a16="http://schemas.microsoft.com/office/drawing/2014/main" id="{A7CF3C6C-84DA-A0D8-71E4-E6DA078F574C}"/>
              </a:ext>
            </a:extLst>
          </p:cNvPr>
          <p:cNvSpPr/>
          <p:nvPr userDrawn="1"/>
        </p:nvSpPr>
        <p:spPr>
          <a:xfrm>
            <a:off x="9103869" y="188167"/>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38" name="Rounded Rectangle 37">
            <a:extLst>
              <a:ext uri="{FF2B5EF4-FFF2-40B4-BE49-F238E27FC236}">
                <a16:creationId xmlns:a16="http://schemas.microsoft.com/office/drawing/2014/main" id="{B87AFAC5-81A5-B0F9-BED7-97BAD0D91F15}"/>
              </a:ext>
            </a:extLst>
          </p:cNvPr>
          <p:cNvSpPr/>
          <p:nvPr userDrawn="1"/>
        </p:nvSpPr>
        <p:spPr>
          <a:xfrm>
            <a:off x="9103869" y="207376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39" name="Rounded Rectangle 38">
            <a:extLst>
              <a:ext uri="{FF2B5EF4-FFF2-40B4-BE49-F238E27FC236}">
                <a16:creationId xmlns:a16="http://schemas.microsoft.com/office/drawing/2014/main" id="{36B04250-32E3-1F3F-9E98-D12DD83A3F66}"/>
              </a:ext>
            </a:extLst>
          </p:cNvPr>
          <p:cNvSpPr/>
          <p:nvPr userDrawn="1"/>
        </p:nvSpPr>
        <p:spPr>
          <a:xfrm>
            <a:off x="1017685" y="2109822"/>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40" name="Rounded Rectangle 39">
            <a:extLst>
              <a:ext uri="{FF2B5EF4-FFF2-40B4-BE49-F238E27FC236}">
                <a16:creationId xmlns:a16="http://schemas.microsoft.com/office/drawing/2014/main" id="{1D2E7CAA-08AE-E21B-A2CD-920B454FFBB3}"/>
              </a:ext>
            </a:extLst>
          </p:cNvPr>
          <p:cNvSpPr/>
          <p:nvPr userDrawn="1"/>
        </p:nvSpPr>
        <p:spPr>
          <a:xfrm>
            <a:off x="1021173"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42" name="Picture 41" descr="A blue and black symbols&#10;&#10;Description automatically generated">
            <a:extLst>
              <a:ext uri="{FF2B5EF4-FFF2-40B4-BE49-F238E27FC236}">
                <a16:creationId xmlns:a16="http://schemas.microsoft.com/office/drawing/2014/main" id="{E83235AA-7C2F-64D5-B5B8-E157C99EF1F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233481" y="2272842"/>
            <a:ext cx="1428931" cy="1428930"/>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pic>
        <p:nvPicPr>
          <p:cNvPr id="44" name="Picture 43" descr="A blue book with a pink bookmark&#10;&#10;Description automatically generated">
            <a:extLst>
              <a:ext uri="{FF2B5EF4-FFF2-40B4-BE49-F238E27FC236}">
                <a16:creationId xmlns:a16="http://schemas.microsoft.com/office/drawing/2014/main" id="{500C42A8-1CA9-2EDC-AA53-5B6514814CB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15527" y="394561"/>
            <a:ext cx="1260567" cy="1260566"/>
          </a:xfrm>
          <a:prstGeom prst="rect">
            <a:avLst/>
          </a:prstGeom>
        </p:spPr>
      </p:pic>
      <p:pic>
        <p:nvPicPr>
          <p:cNvPr id="46" name="Picture 45" descr="A flag in a circle&#10;&#10;Description automatically generated">
            <a:extLst>
              <a:ext uri="{FF2B5EF4-FFF2-40B4-BE49-F238E27FC236}">
                <a16:creationId xmlns:a16="http://schemas.microsoft.com/office/drawing/2014/main" id="{838F5828-3D41-C0CC-30C5-C9264D9530E9}"/>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477969" y="504737"/>
            <a:ext cx="1112323" cy="1112322"/>
          </a:xfrm>
          <a:prstGeom prst="rect">
            <a:avLst/>
          </a:prstGeom>
        </p:spPr>
      </p:pic>
      <p:pic>
        <p:nvPicPr>
          <p:cNvPr id="48" name="Picture 47" descr="A black and white figure with a blue x mark&#10;&#10;Description automatically generated">
            <a:extLst>
              <a:ext uri="{FF2B5EF4-FFF2-40B4-BE49-F238E27FC236}">
                <a16:creationId xmlns:a16="http://schemas.microsoft.com/office/drawing/2014/main" id="{B3E00C68-53C5-170C-938F-253C749FF5D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345201" y="2293628"/>
            <a:ext cx="1377859" cy="1377859"/>
          </a:xfrm>
          <a:prstGeom prst="roundRect">
            <a:avLst>
              <a:gd name="adj" fmla="val 24237"/>
            </a:avLst>
          </a:prstGeom>
          <a:solidFill>
            <a:srgbClr val="FFFFFF">
              <a:shade val="85000"/>
            </a:srgbClr>
          </a:solidFill>
          <a:ln>
            <a:noFill/>
          </a:ln>
          <a:effectLst/>
        </p:spPr>
      </p:pic>
      <p:sp>
        <p:nvSpPr>
          <p:cNvPr id="49" name="Rounded Rectangle 48">
            <a:extLst>
              <a:ext uri="{FF2B5EF4-FFF2-40B4-BE49-F238E27FC236}">
                <a16:creationId xmlns:a16="http://schemas.microsoft.com/office/drawing/2014/main" id="{E28F7B6E-7328-F470-4613-160F183B0640}"/>
              </a:ext>
            </a:extLst>
          </p:cNvPr>
          <p:cNvSpPr/>
          <p:nvPr userDrawn="1"/>
        </p:nvSpPr>
        <p:spPr>
          <a:xfrm>
            <a:off x="1015549" y="401831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0" name="Rounded Rectangle 49">
            <a:extLst>
              <a:ext uri="{FF2B5EF4-FFF2-40B4-BE49-F238E27FC236}">
                <a16:creationId xmlns:a16="http://schemas.microsoft.com/office/drawing/2014/main" id="{12E099D0-6A43-751A-50AB-BCA3729F0665}"/>
              </a:ext>
            </a:extLst>
          </p:cNvPr>
          <p:cNvSpPr/>
          <p:nvPr userDrawn="1"/>
        </p:nvSpPr>
        <p:spPr>
          <a:xfrm>
            <a:off x="3042233"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1" name="Rounded Rectangle 50">
            <a:extLst>
              <a:ext uri="{FF2B5EF4-FFF2-40B4-BE49-F238E27FC236}">
                <a16:creationId xmlns:a16="http://schemas.microsoft.com/office/drawing/2014/main" id="{3F29D262-0A04-CDFA-B747-8E113A1CA3E3}"/>
              </a:ext>
            </a:extLst>
          </p:cNvPr>
          <p:cNvSpPr/>
          <p:nvPr userDrawn="1"/>
        </p:nvSpPr>
        <p:spPr>
          <a:xfrm>
            <a:off x="5115025"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2" name="Rounded Rectangle 51">
            <a:extLst>
              <a:ext uri="{FF2B5EF4-FFF2-40B4-BE49-F238E27FC236}">
                <a16:creationId xmlns:a16="http://schemas.microsoft.com/office/drawing/2014/main" id="{9698E1FA-94E8-99CB-2297-02762923A3F1}"/>
              </a:ext>
            </a:extLst>
          </p:cNvPr>
          <p:cNvSpPr/>
          <p:nvPr userDrawn="1"/>
        </p:nvSpPr>
        <p:spPr>
          <a:xfrm>
            <a:off x="7133709"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3" name="Rounded Rectangle 52">
            <a:extLst>
              <a:ext uri="{FF2B5EF4-FFF2-40B4-BE49-F238E27FC236}">
                <a16:creationId xmlns:a16="http://schemas.microsoft.com/office/drawing/2014/main" id="{B056B5C4-BE02-3539-777B-BA841875CC65}"/>
              </a:ext>
            </a:extLst>
          </p:cNvPr>
          <p:cNvSpPr/>
          <p:nvPr userDrawn="1"/>
        </p:nvSpPr>
        <p:spPr>
          <a:xfrm>
            <a:off x="9103869" y="4039101"/>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5" name="Picture 54" descr="A black background with a black square&#10;&#10;Description automatically generated with medium confidence">
            <a:extLst>
              <a:ext uri="{FF2B5EF4-FFF2-40B4-BE49-F238E27FC236}">
                <a16:creationId xmlns:a16="http://schemas.microsoft.com/office/drawing/2014/main" id="{6F8C0AAB-2D6C-0B55-2D5F-901419A38F4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9007" y="4170325"/>
            <a:ext cx="1483016" cy="1483016"/>
          </a:xfrm>
          <a:prstGeom prst="rect">
            <a:avLst/>
          </a:prstGeom>
        </p:spPr>
      </p:pic>
      <p:pic>
        <p:nvPicPr>
          <p:cNvPr id="57" name="Picture 56" descr="A blue and red icons with a white background&#10;&#10;Description automatically generated">
            <a:extLst>
              <a:ext uri="{FF2B5EF4-FFF2-40B4-BE49-F238E27FC236}">
                <a16:creationId xmlns:a16="http://schemas.microsoft.com/office/drawing/2014/main" id="{676D140E-9C75-2990-9DA1-5FEE77C3E1D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247806" y="4205888"/>
            <a:ext cx="1411897" cy="1411897"/>
          </a:xfrm>
          <a:prstGeom prst="roundRect">
            <a:avLst>
              <a:gd name="adj" fmla="val 27880"/>
            </a:avLst>
          </a:prstGeom>
          <a:solidFill>
            <a:srgbClr val="FFFFFF">
              <a:shade val="85000"/>
            </a:srgbClr>
          </a:solidFill>
          <a:ln>
            <a:noFill/>
          </a:ln>
          <a:effectLst/>
        </p:spPr>
      </p:pic>
      <p:pic>
        <p:nvPicPr>
          <p:cNvPr id="59" name="Picture 58" descr="A calendar with a note&#10;&#10;Description automatically generated with medium confidence">
            <a:extLst>
              <a:ext uri="{FF2B5EF4-FFF2-40B4-BE49-F238E27FC236}">
                <a16:creationId xmlns:a16="http://schemas.microsoft.com/office/drawing/2014/main" id="{29804930-1224-6F84-1F39-0CC6B2A1FF1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316076" y="4182626"/>
            <a:ext cx="1458419" cy="1458419"/>
          </a:xfrm>
          <a:prstGeom prst="roundRect">
            <a:avLst>
              <a:gd name="adj" fmla="val 24665"/>
            </a:avLst>
          </a:prstGeom>
          <a:solidFill>
            <a:srgbClr val="FFFFFF">
              <a:shade val="85000"/>
            </a:srgbClr>
          </a:solidFill>
          <a:ln>
            <a:noFill/>
          </a:ln>
          <a:effectLst/>
        </p:spPr>
      </p:pic>
    </p:spTree>
    <p:extLst>
      <p:ext uri="{BB962C8B-B14F-4D97-AF65-F5344CB8AC3E}">
        <p14:creationId xmlns:p14="http://schemas.microsoft.com/office/powerpoint/2010/main" val="241834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9AB7-D99F-A979-E727-CF70DEA875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A1005D4-23BF-A5D0-1230-EFE71836D2BF}"/>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C4B10D-6124-D7E1-61AC-B4C333B49BE6}"/>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AF0D0F-D25E-69E8-A672-FAC77CE5C308}"/>
              </a:ext>
            </a:extLst>
          </p:cNvPr>
          <p:cNvSpPr>
            <a:spLocks noGrp="1"/>
          </p:cNvSpPr>
          <p:nvPr>
            <p:ph type="dt" sz="half" idx="10"/>
          </p:nvPr>
        </p:nvSpPr>
        <p:spPr/>
        <p:txBody>
          <a:bodyPr/>
          <a:lstStyle/>
          <a:p>
            <a:fld id="{2217CA85-5DB8-4079-81CB-F3137AD365BD}" type="datetime2">
              <a:rPr lang="en-GB" smtClean="0"/>
              <a:t>Saturday, 31 August 2024</a:t>
            </a:fld>
            <a:endParaRPr lang="en-GB"/>
          </a:p>
        </p:txBody>
      </p:sp>
      <p:sp>
        <p:nvSpPr>
          <p:cNvPr id="6" name="Footer Placeholder 5">
            <a:extLst>
              <a:ext uri="{FF2B5EF4-FFF2-40B4-BE49-F238E27FC236}">
                <a16:creationId xmlns:a16="http://schemas.microsoft.com/office/drawing/2014/main" id="{F291B0DA-0F37-0D5B-F896-C134AE5F7C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A46A42-6898-0E6C-9000-76078E8A8CF6}"/>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444898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3C19-359A-A5E0-B283-B3F47BFD72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63FF25C-7304-779B-1FD5-94724EF56170}"/>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BF608E59-E235-28AF-7406-AAF9A268AE3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0D5B1B-EB87-FD4C-D23A-A0FA72F30667}"/>
              </a:ext>
            </a:extLst>
          </p:cNvPr>
          <p:cNvSpPr>
            <a:spLocks noGrp="1"/>
          </p:cNvSpPr>
          <p:nvPr>
            <p:ph type="dt" sz="half" idx="10"/>
          </p:nvPr>
        </p:nvSpPr>
        <p:spPr/>
        <p:txBody>
          <a:bodyPr/>
          <a:lstStyle/>
          <a:p>
            <a:fld id="{7557089E-A33F-4AD8-9EAB-480CD8AFB319}" type="datetime2">
              <a:rPr lang="en-GB" smtClean="0"/>
              <a:t>Saturday, 31 August 2024</a:t>
            </a:fld>
            <a:endParaRPr lang="en-GB"/>
          </a:p>
        </p:txBody>
      </p:sp>
      <p:sp>
        <p:nvSpPr>
          <p:cNvPr id="6" name="Footer Placeholder 5">
            <a:extLst>
              <a:ext uri="{FF2B5EF4-FFF2-40B4-BE49-F238E27FC236}">
                <a16:creationId xmlns:a16="http://schemas.microsoft.com/office/drawing/2014/main" id="{73ED0C9E-4320-6371-1D43-4610C11284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8A1042B-72A9-A57F-9788-136FDB71DC64}"/>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35756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81C6-3691-780F-250F-3E27418EB3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484A41-F3DC-4457-4246-BE9281EF14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8E7470-CC03-847E-F5D6-94CFB30BA35B}"/>
              </a:ext>
            </a:extLst>
          </p:cNvPr>
          <p:cNvSpPr>
            <a:spLocks noGrp="1"/>
          </p:cNvSpPr>
          <p:nvPr>
            <p:ph type="dt" sz="half" idx="10"/>
          </p:nvPr>
        </p:nvSpPr>
        <p:spPr/>
        <p:txBody>
          <a:bodyPr/>
          <a:lstStyle/>
          <a:p>
            <a:fld id="{CEC7DCBD-D385-43C8-887C-4CC9B3A8BB19}" type="datetime2">
              <a:rPr lang="en-GB" smtClean="0"/>
              <a:t>Saturday, 31 August 2024</a:t>
            </a:fld>
            <a:endParaRPr lang="en-GB"/>
          </a:p>
        </p:txBody>
      </p:sp>
      <p:sp>
        <p:nvSpPr>
          <p:cNvPr id="5" name="Footer Placeholder 4">
            <a:extLst>
              <a:ext uri="{FF2B5EF4-FFF2-40B4-BE49-F238E27FC236}">
                <a16:creationId xmlns:a16="http://schemas.microsoft.com/office/drawing/2014/main" id="{03D244F6-5850-C4A3-C569-C18A418721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A9600C-79A1-AB5B-D311-6BD494E80CB3}"/>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417403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D5216A-EEB5-0B82-52D6-DE8AC84E9070}"/>
              </a:ext>
            </a:extLst>
          </p:cNvPr>
          <p:cNvSpPr>
            <a:spLocks noGrp="1"/>
          </p:cNvSpPr>
          <p:nvPr>
            <p:ph type="title" orient="vert"/>
          </p:nvPr>
        </p:nvSpPr>
        <p:spPr>
          <a:xfrm>
            <a:off x="8724902"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2001CA-C816-2627-7DE2-BF8C60030CC9}"/>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948026-2EBD-5FE0-149B-E708CBAF2E28}"/>
              </a:ext>
            </a:extLst>
          </p:cNvPr>
          <p:cNvSpPr>
            <a:spLocks noGrp="1"/>
          </p:cNvSpPr>
          <p:nvPr>
            <p:ph type="dt" sz="half" idx="10"/>
          </p:nvPr>
        </p:nvSpPr>
        <p:spPr/>
        <p:txBody>
          <a:bodyPr/>
          <a:lstStyle/>
          <a:p>
            <a:fld id="{F632097E-76E2-4FA4-8803-1B72D79E2137}" type="datetime2">
              <a:rPr lang="en-GB" smtClean="0"/>
              <a:t>Saturday, 31 August 2024</a:t>
            </a:fld>
            <a:endParaRPr lang="en-GB"/>
          </a:p>
        </p:txBody>
      </p:sp>
      <p:sp>
        <p:nvSpPr>
          <p:cNvPr id="5" name="Footer Placeholder 4">
            <a:extLst>
              <a:ext uri="{FF2B5EF4-FFF2-40B4-BE49-F238E27FC236}">
                <a16:creationId xmlns:a16="http://schemas.microsoft.com/office/drawing/2014/main" id="{406F34EC-FD5A-B91A-ADC4-6EC0D9BC9A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149240-4A78-D3C4-D495-567E7AD0D71F}"/>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615813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48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8/31/24</a:t>
            </a:fld>
            <a:endParaRPr lang="en-US"/>
          </a:p>
        </p:txBody>
      </p:sp>
      <p:sp>
        <p:nvSpPr>
          <p:cNvPr id="6" name="Holder 6"/>
          <p:cNvSpPr>
            <a:spLocks noGrp="1"/>
          </p:cNvSpPr>
          <p:nvPr>
            <p:ph type="sldNum" sz="quarter" idx="7"/>
          </p:nvPr>
        </p:nvSpPr>
        <p:spPr/>
        <p:txBody>
          <a:bodyPr lIns="0" tIns="0" rIns="0" bIns="0"/>
          <a:lstStyle>
            <a:lvl1pPr>
              <a:defRPr sz="1243" b="1" i="0">
                <a:solidFill>
                  <a:schemeClr val="bg1"/>
                </a:solidFill>
                <a:latin typeface="Arial"/>
                <a:cs typeface="Arial"/>
              </a:defRPr>
            </a:lvl1pPr>
          </a:lstStyle>
          <a:p>
            <a:pPr marL="23104">
              <a:lnSpc>
                <a:spcPts val="1440"/>
              </a:lnSpc>
            </a:pPr>
            <a:fld id="{81D60167-4931-47E6-BA6A-407CBD079E47}" type="slidenum">
              <a:rPr spc="3" dirty="0"/>
              <a:pPr marL="23104">
                <a:lnSpc>
                  <a:spcPts val="1440"/>
                </a:lnSpc>
              </a:pPr>
              <a:t>‹#›</a:t>
            </a:fld>
            <a:endParaRPr spc="3"/>
          </a:p>
        </p:txBody>
      </p:sp>
    </p:spTree>
    <p:extLst>
      <p:ext uri="{BB962C8B-B14F-4D97-AF65-F5344CB8AC3E}">
        <p14:creationId xmlns:p14="http://schemas.microsoft.com/office/powerpoint/2010/main" val="882429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8/31/24</a:t>
            </a:fld>
            <a:endParaRPr lang="en-US"/>
          </a:p>
        </p:txBody>
      </p:sp>
      <p:sp>
        <p:nvSpPr>
          <p:cNvPr id="5" name="Holder 5"/>
          <p:cNvSpPr>
            <a:spLocks noGrp="1"/>
          </p:cNvSpPr>
          <p:nvPr>
            <p:ph type="sldNum" sz="quarter" idx="7"/>
          </p:nvPr>
        </p:nvSpPr>
        <p:spPr/>
        <p:txBody>
          <a:bodyPr lIns="0" tIns="0" rIns="0" bIns="0"/>
          <a:lstStyle>
            <a:lvl1pPr>
              <a:defRPr sz="1243" b="1" i="0">
                <a:solidFill>
                  <a:schemeClr val="bg1"/>
                </a:solidFill>
                <a:latin typeface="Arial"/>
                <a:cs typeface="Arial"/>
              </a:defRPr>
            </a:lvl1pPr>
          </a:lstStyle>
          <a:p>
            <a:pPr marL="23104">
              <a:lnSpc>
                <a:spcPts val="1440"/>
              </a:lnSpc>
            </a:pPr>
            <a:fld id="{81D60167-4931-47E6-BA6A-407CBD079E47}" type="slidenum">
              <a:rPr spc="3" dirty="0"/>
              <a:pPr marL="23104">
                <a:lnSpc>
                  <a:spcPts val="1440"/>
                </a:lnSpc>
              </a:pPr>
              <a:t>‹#›</a:t>
            </a:fld>
            <a:endParaRPr spc="3"/>
          </a:p>
        </p:txBody>
      </p:sp>
    </p:spTree>
    <p:extLst>
      <p:ext uri="{BB962C8B-B14F-4D97-AF65-F5344CB8AC3E}">
        <p14:creationId xmlns:p14="http://schemas.microsoft.com/office/powerpoint/2010/main" val="3667126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6BD8-F89F-ECF9-221A-3F2D218ADB7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F76A88-E23D-CB93-1C59-AB14D198F8D6}"/>
              </a:ext>
            </a:extLst>
          </p:cNvPr>
          <p:cNvSpPr>
            <a:spLocks noGrp="1"/>
          </p:cNvSpPr>
          <p:nvPr>
            <p:ph type="dt" sz="half" idx="10"/>
          </p:nvPr>
        </p:nvSpPr>
        <p:spPr/>
        <p:txBody>
          <a:bodyPr/>
          <a:lstStyle/>
          <a:p>
            <a:fld id="{18CAA6E3-DABA-40CD-9AFE-56774D736C34}" type="datetime2">
              <a:rPr lang="en-GB" smtClean="0"/>
              <a:t>Saturday, 31 August 2024</a:t>
            </a:fld>
            <a:endParaRPr lang="en-GB"/>
          </a:p>
        </p:txBody>
      </p:sp>
      <p:sp>
        <p:nvSpPr>
          <p:cNvPr id="4" name="Footer Placeholder 3">
            <a:extLst>
              <a:ext uri="{FF2B5EF4-FFF2-40B4-BE49-F238E27FC236}">
                <a16:creationId xmlns:a16="http://schemas.microsoft.com/office/drawing/2014/main" id="{F9002A32-3F18-0B09-02F7-B89376E485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5DA7038-1D6B-15C6-C3D1-FC71D2591F6F}"/>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3876865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734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5E16CC6-696E-521F-24AC-E1AADE9DB58A}"/>
              </a:ext>
            </a:extLst>
          </p:cNvPr>
          <p:cNvSpPr/>
          <p:nvPr userDrawn="1"/>
        </p:nvSpPr>
        <p:spPr>
          <a:xfrm>
            <a:off x="11451774" y="69671"/>
            <a:ext cx="679268" cy="6200503"/>
          </a:xfrm>
          <a:prstGeom prst="roundRect">
            <a:avLst>
              <a:gd name="adj" fmla="val 33334"/>
            </a:avLst>
          </a:prstGeom>
          <a:gradFill flip="none" rotWithShape="1">
            <a:gsLst>
              <a:gs pos="0">
                <a:schemeClr val="bg1">
                  <a:lumMod val="0"/>
                  <a:lumOff val="100000"/>
                </a:schemeClr>
              </a:gs>
              <a:gs pos="100000">
                <a:srgbClr val="5EB9D3"/>
              </a:gs>
            </a:gsLst>
            <a:path path="shap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ounded Rectangle 5">
            <a:extLst>
              <a:ext uri="{FF2B5EF4-FFF2-40B4-BE49-F238E27FC236}">
                <a16:creationId xmlns:a16="http://schemas.microsoft.com/office/drawing/2014/main" id="{31FAAB78-57FB-2309-11B5-FA41C70177E4}"/>
              </a:ext>
            </a:extLst>
          </p:cNvPr>
          <p:cNvSpPr/>
          <p:nvPr userDrawn="1"/>
        </p:nvSpPr>
        <p:spPr>
          <a:xfrm>
            <a:off x="11511643" y="15210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7</a:t>
            </a:r>
          </a:p>
        </p:txBody>
      </p:sp>
      <p:sp>
        <p:nvSpPr>
          <p:cNvPr id="7" name="Rounded Rectangle 6">
            <a:extLst>
              <a:ext uri="{FF2B5EF4-FFF2-40B4-BE49-F238E27FC236}">
                <a16:creationId xmlns:a16="http://schemas.microsoft.com/office/drawing/2014/main" id="{532F6CD7-6879-194E-4BEA-2D080C3D4F36}"/>
              </a:ext>
            </a:extLst>
          </p:cNvPr>
          <p:cNvSpPr/>
          <p:nvPr userDrawn="1"/>
        </p:nvSpPr>
        <p:spPr>
          <a:xfrm>
            <a:off x="11511644" y="1164973"/>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8</a:t>
            </a:r>
          </a:p>
        </p:txBody>
      </p:sp>
      <p:sp>
        <p:nvSpPr>
          <p:cNvPr id="8" name="Rounded Rectangle 7">
            <a:extLst>
              <a:ext uri="{FF2B5EF4-FFF2-40B4-BE49-F238E27FC236}">
                <a16:creationId xmlns:a16="http://schemas.microsoft.com/office/drawing/2014/main" id="{EB908AD2-8E90-0F63-FB31-6C022657D1C6}"/>
              </a:ext>
            </a:extLst>
          </p:cNvPr>
          <p:cNvSpPr/>
          <p:nvPr userDrawn="1"/>
        </p:nvSpPr>
        <p:spPr>
          <a:xfrm>
            <a:off x="11511644" y="217783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9</a:t>
            </a:r>
          </a:p>
        </p:txBody>
      </p:sp>
      <p:sp>
        <p:nvSpPr>
          <p:cNvPr id="9" name="Rounded Rectangle 8">
            <a:extLst>
              <a:ext uri="{FF2B5EF4-FFF2-40B4-BE49-F238E27FC236}">
                <a16:creationId xmlns:a16="http://schemas.microsoft.com/office/drawing/2014/main" id="{9ABB0473-9F72-AD8F-DB52-E782689EBB31}"/>
              </a:ext>
            </a:extLst>
          </p:cNvPr>
          <p:cNvSpPr/>
          <p:nvPr userDrawn="1"/>
        </p:nvSpPr>
        <p:spPr>
          <a:xfrm>
            <a:off x="11511644" y="3190703"/>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10</a:t>
            </a:r>
          </a:p>
        </p:txBody>
      </p:sp>
      <p:sp>
        <p:nvSpPr>
          <p:cNvPr id="10" name="Rounded Rectangle 9">
            <a:extLst>
              <a:ext uri="{FF2B5EF4-FFF2-40B4-BE49-F238E27FC236}">
                <a16:creationId xmlns:a16="http://schemas.microsoft.com/office/drawing/2014/main" id="{31C8BE12-C7FD-53FF-4191-65B66F078DD0}"/>
              </a:ext>
            </a:extLst>
          </p:cNvPr>
          <p:cNvSpPr/>
          <p:nvPr userDrawn="1"/>
        </p:nvSpPr>
        <p:spPr>
          <a:xfrm>
            <a:off x="11511644" y="4203568"/>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11</a:t>
            </a:r>
          </a:p>
        </p:txBody>
      </p:sp>
      <p:sp>
        <p:nvSpPr>
          <p:cNvPr id="11" name="Rounded Rectangle 10">
            <a:extLst>
              <a:ext uri="{FF2B5EF4-FFF2-40B4-BE49-F238E27FC236}">
                <a16:creationId xmlns:a16="http://schemas.microsoft.com/office/drawing/2014/main" id="{91D0BCF9-4794-684F-CA9A-35F28BE7C944}"/>
              </a:ext>
            </a:extLst>
          </p:cNvPr>
          <p:cNvSpPr/>
          <p:nvPr userDrawn="1"/>
        </p:nvSpPr>
        <p:spPr>
          <a:xfrm>
            <a:off x="11511644" y="5216434"/>
            <a:ext cx="559525" cy="976812"/>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6th</a:t>
            </a:r>
          </a:p>
        </p:txBody>
      </p:sp>
      <p:pic>
        <p:nvPicPr>
          <p:cNvPr id="2050" name="Picture 2" descr="Home - CBBC Newsround">
            <a:extLst>
              <a:ext uri="{FF2B5EF4-FFF2-40B4-BE49-F238E27FC236}">
                <a16:creationId xmlns:a16="http://schemas.microsoft.com/office/drawing/2014/main" id="{A745E6D9-23BF-F65D-C91F-419D0C18B78A}"/>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0286" r="20000"/>
          <a:stretch/>
        </p:blipFill>
        <p:spPr bwMode="auto">
          <a:xfrm>
            <a:off x="10814584" y="5651439"/>
            <a:ext cx="577317" cy="541811"/>
          </a:xfrm>
          <a:prstGeom prst="roundRect">
            <a:avLst>
              <a:gd name="adj" fmla="val 30875"/>
            </a:avLst>
          </a:prstGeom>
          <a:solidFill>
            <a:srgbClr val="FFFFFF">
              <a:shade val="85000"/>
            </a:srgbClr>
          </a:solidFill>
          <a:ln>
            <a:noFill/>
          </a:ln>
          <a:effectLst>
            <a:outerShdw blurRad="50800" dist="38100" dir="2700000" algn="tl" rotWithShape="0">
              <a:prstClr val="black">
                <a:alpha val="40000"/>
              </a:prstClr>
            </a:outerShdw>
          </a:effectLst>
          <a:scene3d>
            <a:camera prst="orthographicFront"/>
            <a:lightRig rig="threePt" dir="t"/>
          </a:scene3d>
          <a:sp3d>
            <a:bevelT/>
          </a:sp3d>
        </p:spPr>
      </p:pic>
      <p:sp>
        <p:nvSpPr>
          <p:cNvPr id="19" name="Rounded Rectangle 18">
            <a:extLst>
              <a:ext uri="{FF2B5EF4-FFF2-40B4-BE49-F238E27FC236}">
                <a16:creationId xmlns:a16="http://schemas.microsoft.com/office/drawing/2014/main" id="{1EADAF40-5451-A65D-0636-39BC50C6B39E}"/>
              </a:ext>
            </a:extLst>
          </p:cNvPr>
          <p:cNvSpPr/>
          <p:nvPr userDrawn="1"/>
        </p:nvSpPr>
        <p:spPr>
          <a:xfrm>
            <a:off x="3042233"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0" name="Rounded Rectangle 19">
            <a:extLst>
              <a:ext uri="{FF2B5EF4-FFF2-40B4-BE49-F238E27FC236}">
                <a16:creationId xmlns:a16="http://schemas.microsoft.com/office/drawing/2014/main" id="{4F749F9B-D521-D1DB-0FA2-1F9DD504E902}"/>
              </a:ext>
            </a:extLst>
          </p:cNvPr>
          <p:cNvSpPr/>
          <p:nvPr userDrawn="1"/>
        </p:nvSpPr>
        <p:spPr>
          <a:xfrm>
            <a:off x="5115025"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1" name="Rounded Rectangle 20">
            <a:extLst>
              <a:ext uri="{FF2B5EF4-FFF2-40B4-BE49-F238E27FC236}">
                <a16:creationId xmlns:a16="http://schemas.microsoft.com/office/drawing/2014/main" id="{5A6B865B-D18D-0EE6-C063-F06E6B43B7FB}"/>
              </a:ext>
            </a:extLst>
          </p:cNvPr>
          <p:cNvSpPr/>
          <p:nvPr userDrawn="1"/>
        </p:nvSpPr>
        <p:spPr>
          <a:xfrm>
            <a:off x="7127749"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2" name="Rounded Rectangle 21">
            <a:extLst>
              <a:ext uri="{FF2B5EF4-FFF2-40B4-BE49-F238E27FC236}">
                <a16:creationId xmlns:a16="http://schemas.microsoft.com/office/drawing/2014/main" id="{D02BB9F7-A97D-C6D5-092B-614AD27AB66F}"/>
              </a:ext>
            </a:extLst>
          </p:cNvPr>
          <p:cNvSpPr/>
          <p:nvPr userDrawn="1"/>
        </p:nvSpPr>
        <p:spPr>
          <a:xfrm>
            <a:off x="5115025"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3" name="Rounded Rectangle 22">
            <a:extLst>
              <a:ext uri="{FF2B5EF4-FFF2-40B4-BE49-F238E27FC236}">
                <a16:creationId xmlns:a16="http://schemas.microsoft.com/office/drawing/2014/main" id="{22518D37-CCBE-DAD3-768A-C7AD32876CBA}"/>
              </a:ext>
            </a:extLst>
          </p:cNvPr>
          <p:cNvSpPr/>
          <p:nvPr userDrawn="1"/>
        </p:nvSpPr>
        <p:spPr>
          <a:xfrm>
            <a:off x="7127749" y="152114"/>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24" name="Rounded Rectangle 23">
            <a:extLst>
              <a:ext uri="{FF2B5EF4-FFF2-40B4-BE49-F238E27FC236}">
                <a16:creationId xmlns:a16="http://schemas.microsoft.com/office/drawing/2014/main" id="{5A2BF332-306D-E52B-B155-D8BAB552D5A1}"/>
              </a:ext>
            </a:extLst>
          </p:cNvPr>
          <p:cNvSpPr/>
          <p:nvPr userDrawn="1"/>
        </p:nvSpPr>
        <p:spPr>
          <a:xfrm>
            <a:off x="3042233" y="207376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26" name="Picture 25" descr="A purple line drawing of a clipboard&#10;&#10;Description automatically generated">
            <a:extLst>
              <a:ext uri="{FF2B5EF4-FFF2-40B4-BE49-F238E27FC236}">
                <a16:creationId xmlns:a16="http://schemas.microsoft.com/office/drawing/2014/main" id="{043C4500-4CEC-A07B-395B-777ABA957C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3579" y="286471"/>
            <a:ext cx="1548863" cy="1548863"/>
          </a:xfrm>
          <a:prstGeom prst="rect">
            <a:avLst/>
          </a:prstGeom>
        </p:spPr>
      </p:pic>
      <p:pic>
        <p:nvPicPr>
          <p:cNvPr id="28" name="Picture 27" descr="A building with a flag on top&#10;&#10;Description automatically generated">
            <a:extLst>
              <a:ext uri="{FF2B5EF4-FFF2-40B4-BE49-F238E27FC236}">
                <a16:creationId xmlns:a16="http://schemas.microsoft.com/office/drawing/2014/main" id="{18DD2E6F-3C2B-7E6B-966A-744D9078A5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77675" y="260620"/>
            <a:ext cx="1335223" cy="1335222"/>
          </a:xfrm>
          <a:prstGeom prst="rect">
            <a:avLst/>
          </a:prstGeom>
        </p:spPr>
      </p:pic>
      <p:pic>
        <p:nvPicPr>
          <p:cNvPr id="30" name="Picture 29" descr="A blue and black sign&#10;&#10;Description automatically generated">
            <a:extLst>
              <a:ext uri="{FF2B5EF4-FFF2-40B4-BE49-F238E27FC236}">
                <a16:creationId xmlns:a16="http://schemas.microsoft.com/office/drawing/2014/main" id="{07AB54CF-D78A-1911-67A5-EFD77E6E341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99760" y="188167"/>
            <a:ext cx="1745473" cy="1745473"/>
          </a:xfrm>
          <a:prstGeom prst="rect">
            <a:avLst/>
          </a:prstGeom>
        </p:spPr>
      </p:pic>
      <p:pic>
        <p:nvPicPr>
          <p:cNvPr id="32" name="Picture 31" descr="A computer screen with a light bulb in the middle&#10;&#10;Description automatically generated">
            <a:extLst>
              <a:ext uri="{FF2B5EF4-FFF2-40B4-BE49-F238E27FC236}">
                <a16:creationId xmlns:a16="http://schemas.microsoft.com/office/drawing/2014/main" id="{9B9491E1-1E2D-98A2-D302-A139799BED8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47805" y="2226236"/>
            <a:ext cx="1453307" cy="1453307"/>
          </a:xfrm>
          <a:prstGeom prst="roundRect">
            <a:avLst>
              <a:gd name="adj" fmla="val 28094"/>
            </a:avLst>
          </a:prstGeom>
          <a:solidFill>
            <a:srgbClr val="FFFFFF">
              <a:shade val="85000"/>
            </a:srgbClr>
          </a:solidFill>
          <a:ln>
            <a:noFill/>
          </a:ln>
          <a:effectLst>
            <a:outerShdw blurRad="50800" dist="38100" dir="2700000" algn="tl" rotWithShape="0">
              <a:prstClr val="black">
                <a:alpha val="40000"/>
              </a:prstClr>
            </a:outerShdw>
          </a:effectLst>
        </p:spPr>
      </p:pic>
      <p:pic>
        <p:nvPicPr>
          <p:cNvPr id="34" name="Picture 33" descr="A black background with a black square&#10;&#10;Description automatically generated with medium confidence">
            <a:extLst>
              <a:ext uri="{FF2B5EF4-FFF2-40B4-BE49-F238E27FC236}">
                <a16:creationId xmlns:a16="http://schemas.microsoft.com/office/drawing/2014/main" id="{ECB48294-7CE8-8CB2-226B-4F19F69C225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415003" y="2322602"/>
            <a:ext cx="1260567" cy="1260566"/>
          </a:xfrm>
          <a:prstGeom prst="rect">
            <a:avLst/>
          </a:prstGeom>
        </p:spPr>
      </p:pic>
      <p:pic>
        <p:nvPicPr>
          <p:cNvPr id="36" name="Picture 35" descr="A black background with a black square&#10;&#10;Description automatically generated with medium confidence">
            <a:extLst>
              <a:ext uri="{FF2B5EF4-FFF2-40B4-BE49-F238E27FC236}">
                <a16:creationId xmlns:a16="http://schemas.microsoft.com/office/drawing/2014/main" id="{373F7E1F-DF61-2BBE-3EC0-FA3C9FC230A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464283" y="2388829"/>
            <a:ext cx="1187452" cy="1187452"/>
          </a:xfrm>
          <a:prstGeom prst="rect">
            <a:avLst/>
          </a:prstGeom>
        </p:spPr>
      </p:pic>
      <p:sp>
        <p:nvSpPr>
          <p:cNvPr id="37" name="Rounded Rectangle 36">
            <a:extLst>
              <a:ext uri="{FF2B5EF4-FFF2-40B4-BE49-F238E27FC236}">
                <a16:creationId xmlns:a16="http://schemas.microsoft.com/office/drawing/2014/main" id="{A7CF3C6C-84DA-A0D8-71E4-E6DA078F574C}"/>
              </a:ext>
            </a:extLst>
          </p:cNvPr>
          <p:cNvSpPr/>
          <p:nvPr userDrawn="1"/>
        </p:nvSpPr>
        <p:spPr>
          <a:xfrm>
            <a:off x="9103869" y="188167"/>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38" name="Rounded Rectangle 37">
            <a:extLst>
              <a:ext uri="{FF2B5EF4-FFF2-40B4-BE49-F238E27FC236}">
                <a16:creationId xmlns:a16="http://schemas.microsoft.com/office/drawing/2014/main" id="{B87AFAC5-81A5-B0F9-BED7-97BAD0D91F15}"/>
              </a:ext>
            </a:extLst>
          </p:cNvPr>
          <p:cNvSpPr/>
          <p:nvPr userDrawn="1"/>
        </p:nvSpPr>
        <p:spPr>
          <a:xfrm>
            <a:off x="9103869" y="207376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39" name="Rounded Rectangle 38">
            <a:extLst>
              <a:ext uri="{FF2B5EF4-FFF2-40B4-BE49-F238E27FC236}">
                <a16:creationId xmlns:a16="http://schemas.microsoft.com/office/drawing/2014/main" id="{36B04250-32E3-1F3F-9E98-D12DD83A3F66}"/>
              </a:ext>
            </a:extLst>
          </p:cNvPr>
          <p:cNvSpPr/>
          <p:nvPr userDrawn="1"/>
        </p:nvSpPr>
        <p:spPr>
          <a:xfrm>
            <a:off x="1017685" y="2109822"/>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40" name="Rounded Rectangle 39">
            <a:extLst>
              <a:ext uri="{FF2B5EF4-FFF2-40B4-BE49-F238E27FC236}">
                <a16:creationId xmlns:a16="http://schemas.microsoft.com/office/drawing/2014/main" id="{1D2E7CAA-08AE-E21B-A2CD-920B454FFBB3}"/>
              </a:ext>
            </a:extLst>
          </p:cNvPr>
          <p:cNvSpPr/>
          <p:nvPr userDrawn="1"/>
        </p:nvSpPr>
        <p:spPr>
          <a:xfrm>
            <a:off x="1021173" y="15210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42" name="Picture 41" descr="A blue and black symbols&#10;&#10;Description automatically generated">
            <a:extLst>
              <a:ext uri="{FF2B5EF4-FFF2-40B4-BE49-F238E27FC236}">
                <a16:creationId xmlns:a16="http://schemas.microsoft.com/office/drawing/2014/main" id="{E83235AA-7C2F-64D5-B5B8-E157C99EF1F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233481" y="2272842"/>
            <a:ext cx="1428931" cy="1428930"/>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pic>
        <p:nvPicPr>
          <p:cNvPr id="44" name="Picture 43" descr="A blue book with a pink bookmark&#10;&#10;Description automatically generated">
            <a:extLst>
              <a:ext uri="{FF2B5EF4-FFF2-40B4-BE49-F238E27FC236}">
                <a16:creationId xmlns:a16="http://schemas.microsoft.com/office/drawing/2014/main" id="{500C42A8-1CA9-2EDC-AA53-5B6514814CB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315527" y="394561"/>
            <a:ext cx="1260567" cy="1260566"/>
          </a:xfrm>
          <a:prstGeom prst="rect">
            <a:avLst/>
          </a:prstGeom>
        </p:spPr>
      </p:pic>
      <p:pic>
        <p:nvPicPr>
          <p:cNvPr id="46" name="Picture 45" descr="A flag in a circle&#10;&#10;Description automatically generated">
            <a:extLst>
              <a:ext uri="{FF2B5EF4-FFF2-40B4-BE49-F238E27FC236}">
                <a16:creationId xmlns:a16="http://schemas.microsoft.com/office/drawing/2014/main" id="{838F5828-3D41-C0CC-30C5-C9264D9530E9}"/>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477969" y="504737"/>
            <a:ext cx="1112323" cy="1112322"/>
          </a:xfrm>
          <a:prstGeom prst="rect">
            <a:avLst/>
          </a:prstGeom>
        </p:spPr>
      </p:pic>
      <p:pic>
        <p:nvPicPr>
          <p:cNvPr id="48" name="Picture 47" descr="A black and white figure with a blue x mark&#10;&#10;Description automatically generated">
            <a:extLst>
              <a:ext uri="{FF2B5EF4-FFF2-40B4-BE49-F238E27FC236}">
                <a16:creationId xmlns:a16="http://schemas.microsoft.com/office/drawing/2014/main" id="{B3E00C68-53C5-170C-938F-253C749FF5D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9345201" y="2293628"/>
            <a:ext cx="1377859" cy="1377859"/>
          </a:xfrm>
          <a:prstGeom prst="roundRect">
            <a:avLst>
              <a:gd name="adj" fmla="val 24237"/>
            </a:avLst>
          </a:prstGeom>
          <a:solidFill>
            <a:srgbClr val="FFFFFF">
              <a:shade val="85000"/>
            </a:srgbClr>
          </a:solidFill>
          <a:ln>
            <a:noFill/>
          </a:ln>
          <a:effectLst/>
        </p:spPr>
      </p:pic>
      <p:sp>
        <p:nvSpPr>
          <p:cNvPr id="49" name="Rounded Rectangle 48">
            <a:extLst>
              <a:ext uri="{FF2B5EF4-FFF2-40B4-BE49-F238E27FC236}">
                <a16:creationId xmlns:a16="http://schemas.microsoft.com/office/drawing/2014/main" id="{E28F7B6E-7328-F470-4613-160F183B0640}"/>
              </a:ext>
            </a:extLst>
          </p:cNvPr>
          <p:cNvSpPr/>
          <p:nvPr userDrawn="1"/>
        </p:nvSpPr>
        <p:spPr>
          <a:xfrm>
            <a:off x="1015549" y="4018319"/>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0" name="Rounded Rectangle 49">
            <a:extLst>
              <a:ext uri="{FF2B5EF4-FFF2-40B4-BE49-F238E27FC236}">
                <a16:creationId xmlns:a16="http://schemas.microsoft.com/office/drawing/2014/main" id="{12E099D0-6A43-751A-50AB-BCA3729F0665}"/>
              </a:ext>
            </a:extLst>
          </p:cNvPr>
          <p:cNvSpPr/>
          <p:nvPr userDrawn="1"/>
        </p:nvSpPr>
        <p:spPr>
          <a:xfrm>
            <a:off x="3042233"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1" name="Rounded Rectangle 50">
            <a:extLst>
              <a:ext uri="{FF2B5EF4-FFF2-40B4-BE49-F238E27FC236}">
                <a16:creationId xmlns:a16="http://schemas.microsoft.com/office/drawing/2014/main" id="{3F29D262-0A04-CDFA-B747-8E113A1CA3E3}"/>
              </a:ext>
            </a:extLst>
          </p:cNvPr>
          <p:cNvSpPr/>
          <p:nvPr userDrawn="1"/>
        </p:nvSpPr>
        <p:spPr>
          <a:xfrm>
            <a:off x="5115025"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2" name="Rounded Rectangle 51">
            <a:extLst>
              <a:ext uri="{FF2B5EF4-FFF2-40B4-BE49-F238E27FC236}">
                <a16:creationId xmlns:a16="http://schemas.microsoft.com/office/drawing/2014/main" id="{9698E1FA-94E8-99CB-2297-02762923A3F1}"/>
              </a:ext>
            </a:extLst>
          </p:cNvPr>
          <p:cNvSpPr/>
          <p:nvPr userDrawn="1"/>
        </p:nvSpPr>
        <p:spPr>
          <a:xfrm>
            <a:off x="7133709" y="4018318"/>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sp>
        <p:nvSpPr>
          <p:cNvPr id="53" name="Rounded Rectangle 52">
            <a:extLst>
              <a:ext uri="{FF2B5EF4-FFF2-40B4-BE49-F238E27FC236}">
                <a16:creationId xmlns:a16="http://schemas.microsoft.com/office/drawing/2014/main" id="{B056B5C4-BE02-3539-777B-BA841875CC65}"/>
              </a:ext>
            </a:extLst>
          </p:cNvPr>
          <p:cNvSpPr/>
          <p:nvPr userDrawn="1"/>
        </p:nvSpPr>
        <p:spPr>
          <a:xfrm>
            <a:off x="9103869" y="4039101"/>
            <a:ext cx="1860523" cy="1745473"/>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5" name="Picture 54" descr="A black background with a black square&#10;&#10;Description automatically generated with medium confidence">
            <a:extLst>
              <a:ext uri="{FF2B5EF4-FFF2-40B4-BE49-F238E27FC236}">
                <a16:creationId xmlns:a16="http://schemas.microsoft.com/office/drawing/2014/main" id="{6F8C0AAB-2D6C-0B55-2D5F-901419A38F4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99007" y="4170325"/>
            <a:ext cx="1483016" cy="1483016"/>
          </a:xfrm>
          <a:prstGeom prst="rect">
            <a:avLst/>
          </a:prstGeom>
        </p:spPr>
      </p:pic>
      <p:pic>
        <p:nvPicPr>
          <p:cNvPr id="57" name="Picture 56" descr="A blue and red icons with a white background&#10;&#10;Description automatically generated">
            <a:extLst>
              <a:ext uri="{FF2B5EF4-FFF2-40B4-BE49-F238E27FC236}">
                <a16:creationId xmlns:a16="http://schemas.microsoft.com/office/drawing/2014/main" id="{676D140E-9C75-2990-9DA1-5FEE77C3E1D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247806" y="4205888"/>
            <a:ext cx="1411897" cy="1411897"/>
          </a:xfrm>
          <a:prstGeom prst="roundRect">
            <a:avLst>
              <a:gd name="adj" fmla="val 27880"/>
            </a:avLst>
          </a:prstGeom>
          <a:solidFill>
            <a:srgbClr val="FFFFFF">
              <a:shade val="85000"/>
            </a:srgbClr>
          </a:solidFill>
          <a:ln>
            <a:noFill/>
          </a:ln>
          <a:effectLst/>
        </p:spPr>
      </p:pic>
      <p:pic>
        <p:nvPicPr>
          <p:cNvPr id="59" name="Picture 58" descr="A calendar with a note&#10;&#10;Description automatically generated with medium confidence">
            <a:extLst>
              <a:ext uri="{FF2B5EF4-FFF2-40B4-BE49-F238E27FC236}">
                <a16:creationId xmlns:a16="http://schemas.microsoft.com/office/drawing/2014/main" id="{29804930-1224-6F84-1F39-0CC6B2A1FF1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316076" y="4182626"/>
            <a:ext cx="1458419" cy="1458419"/>
          </a:xfrm>
          <a:prstGeom prst="roundRect">
            <a:avLst>
              <a:gd name="adj" fmla="val 24665"/>
            </a:avLst>
          </a:prstGeom>
          <a:solidFill>
            <a:srgbClr val="FFFFFF">
              <a:shade val="85000"/>
            </a:srgbClr>
          </a:solidFill>
          <a:ln>
            <a:noFill/>
          </a:ln>
          <a:effectLst/>
        </p:spPr>
      </p:pic>
    </p:spTree>
    <p:extLst>
      <p:ext uri="{BB962C8B-B14F-4D97-AF65-F5344CB8AC3E}">
        <p14:creationId xmlns:p14="http://schemas.microsoft.com/office/powerpoint/2010/main" val="241834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9AB7-D99F-A979-E727-CF70DEA875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A1005D4-23BF-A5D0-1230-EFE71836D2BF}"/>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C4B10D-6124-D7E1-61AC-B4C333B49BE6}"/>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AF0D0F-D25E-69E8-A672-FAC77CE5C308}"/>
              </a:ext>
            </a:extLst>
          </p:cNvPr>
          <p:cNvSpPr>
            <a:spLocks noGrp="1"/>
          </p:cNvSpPr>
          <p:nvPr>
            <p:ph type="dt" sz="half" idx="10"/>
          </p:nvPr>
        </p:nvSpPr>
        <p:spPr/>
        <p:txBody>
          <a:bodyPr/>
          <a:lstStyle/>
          <a:p>
            <a:fld id="{2217CA85-5DB8-4079-81CB-F3137AD365BD}" type="datetime2">
              <a:rPr lang="en-GB" smtClean="0"/>
              <a:t>Saturday, 31 August 2024</a:t>
            </a:fld>
            <a:endParaRPr lang="en-GB"/>
          </a:p>
        </p:txBody>
      </p:sp>
      <p:sp>
        <p:nvSpPr>
          <p:cNvPr id="6" name="Footer Placeholder 5">
            <a:extLst>
              <a:ext uri="{FF2B5EF4-FFF2-40B4-BE49-F238E27FC236}">
                <a16:creationId xmlns:a16="http://schemas.microsoft.com/office/drawing/2014/main" id="{F291B0DA-0F37-0D5B-F896-C134AE5F7C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A46A42-6898-0E6C-9000-76078E8A8CF6}"/>
              </a:ext>
            </a:extLst>
          </p:cNvPr>
          <p:cNvSpPr>
            <a:spLocks noGrp="1"/>
          </p:cNvSpPr>
          <p:nvPr>
            <p:ph type="sldNum" sz="quarter" idx="12"/>
          </p:nvPr>
        </p:nvSpPr>
        <p:spPr/>
        <p:txBody>
          <a:bodyPr/>
          <a:lstStyle/>
          <a:p>
            <a:fld id="{1122B6C3-5607-47F1-BEFA-E413B1128C86}" type="slidenum">
              <a:rPr lang="en-GB" smtClean="0"/>
              <a:t>‹#›</a:t>
            </a:fld>
            <a:endParaRPr lang="en-GB"/>
          </a:p>
        </p:txBody>
      </p:sp>
    </p:spTree>
    <p:extLst>
      <p:ext uri="{BB962C8B-B14F-4D97-AF65-F5344CB8AC3E}">
        <p14:creationId xmlns:p14="http://schemas.microsoft.com/office/powerpoint/2010/main" val="2444898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 Target="../slides/slide1.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3.png"/><Relationship Id="rId3" Type="http://schemas.openxmlformats.org/officeDocument/2006/relationships/slideLayout" Target="../slideLayouts/slideLayout18.xml"/><Relationship Id="rId21" Type="http://schemas.openxmlformats.org/officeDocument/2006/relationships/image" Target="../media/image1.pn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 Target="../slides/slide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4.sv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image" Target="../media/image1.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 Target="../slides/slide1.xml"/><Relationship Id="rId2" Type="http://schemas.openxmlformats.org/officeDocument/2006/relationships/slideLayout" Target="../slideLayouts/slideLayout33.xml"/><Relationship Id="rId16" Type="http://schemas.openxmlformats.org/officeDocument/2006/relationships/image" Target="../media/image4.sv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3.png"/><Relationship Id="rId10" Type="http://schemas.openxmlformats.org/officeDocument/2006/relationships/slideLayout" Target="../slideLayouts/slideLayout41.xml"/><Relationship Id="rId19" Type="http://schemas.openxmlformats.org/officeDocument/2006/relationships/image" Target="../media/image2.sv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image" Target="../media/image4.svg"/><Relationship Id="rId3" Type="http://schemas.openxmlformats.org/officeDocument/2006/relationships/slideLayout" Target="../slideLayouts/slideLayout47.xml"/><Relationship Id="rId21" Type="http://schemas.openxmlformats.org/officeDocument/2006/relationships/image" Target="../media/image2.svg"/><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image" Target="../media/image3.png"/><Relationship Id="rId2" Type="http://schemas.openxmlformats.org/officeDocument/2006/relationships/slideLayout" Target="../slideLayouts/slideLayout46.xml"/><Relationship Id="rId16" Type="http://schemas.openxmlformats.org/officeDocument/2006/relationships/theme" Target="../theme/theme4.xml"/><Relationship Id="rId20" Type="http://schemas.openxmlformats.org/officeDocument/2006/relationships/image" Target="../media/image1.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slide" Target="../slides/slide1.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5000">
              <a:schemeClr val="bg1"/>
            </a:gs>
            <a:gs pos="64000">
              <a:schemeClr val="accent4">
                <a:lumMod val="40000"/>
                <a:lumOff val="60000"/>
              </a:schemeClr>
            </a:gs>
            <a:gs pos="100000">
              <a:schemeClr val="accent2"/>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31CDFC-4CB7-11C8-507A-395ABE830DEE}"/>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653128-5518-4453-5D7B-63D8CA4D33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6B9A1D-BCB6-FB61-E345-A408447838F0}"/>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rgbClr val="002060"/>
                </a:solidFill>
                <a:latin typeface="Comic Sans MS" panose="030F0702030302020204" pitchFamily="66" charset="0"/>
              </a:defRPr>
            </a:lvl1pPr>
          </a:lstStyle>
          <a:p>
            <a:fld id="{B34EE4C6-8D2D-4363-803F-985E7113FA9C}" type="datetime2">
              <a:rPr lang="en-GB" smtClean="0"/>
              <a:t>Saturday, 31 August 2024</a:t>
            </a:fld>
            <a:endParaRPr lang="en-GB"/>
          </a:p>
        </p:txBody>
      </p:sp>
      <p:sp>
        <p:nvSpPr>
          <p:cNvPr id="5" name="Footer Placeholder 4">
            <a:extLst>
              <a:ext uri="{FF2B5EF4-FFF2-40B4-BE49-F238E27FC236}">
                <a16:creationId xmlns:a16="http://schemas.microsoft.com/office/drawing/2014/main" id="{00490E5D-496F-6822-D2EB-CBE96F0B14F7}"/>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rgbClr val="002060"/>
                </a:solidFill>
                <a:latin typeface="Comic Sans MS" panose="030F0702030302020204" pitchFamily="66" charset="0"/>
              </a:defRPr>
            </a:lvl1pPr>
          </a:lstStyle>
          <a:p>
            <a:endParaRPr lang="en-GB"/>
          </a:p>
        </p:txBody>
      </p:sp>
      <p:sp>
        <p:nvSpPr>
          <p:cNvPr id="6" name="Slide Number Placeholder 5">
            <a:extLst>
              <a:ext uri="{FF2B5EF4-FFF2-40B4-BE49-F238E27FC236}">
                <a16:creationId xmlns:a16="http://schemas.microsoft.com/office/drawing/2014/main" id="{801F1BB0-E8EF-6B30-484F-92B8EA678344}"/>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rgbClr val="002060"/>
                </a:solidFill>
                <a:latin typeface="Comic Sans MS" panose="030F0702030302020204" pitchFamily="66" charset="0"/>
              </a:defRPr>
            </a:lvl1pPr>
          </a:lstStyle>
          <a:p>
            <a:fld id="{1122B6C3-5607-47F1-BEFA-E413B1128C86}" type="slidenum">
              <a:rPr lang="en-GB" smtClean="0"/>
              <a:pPr/>
              <a:t>‹#›</a:t>
            </a:fld>
            <a:endParaRPr lang="en-GB"/>
          </a:p>
        </p:txBody>
      </p:sp>
      <p:pic>
        <p:nvPicPr>
          <p:cNvPr id="7" name="Picture 6" descr="Home with solid fill">
            <a:hlinkClick r:id="rId17" action="ppaction://hlinksldjump"/>
            <a:extLst>
              <a:ext uri="{FF2B5EF4-FFF2-40B4-BE49-F238E27FC236}">
                <a16:creationId xmlns:a16="http://schemas.microsoft.com/office/drawing/2014/main" id="{C4084BDE-B9AD-FD56-9DE8-6504A68DBD0D}"/>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61913" y="80041"/>
            <a:ext cx="699543" cy="699543"/>
          </a:xfrm>
          <a:prstGeom prst="rect">
            <a:avLst/>
          </a:prstGeom>
        </p:spPr>
      </p:pic>
      <p:pic>
        <p:nvPicPr>
          <p:cNvPr id="16" name="Graphic 15" descr="Hamburger Menu Icon with solid fill">
            <a:hlinkClick r:id="" action="ppaction://noaction"/>
            <a:extLst>
              <a:ext uri="{FF2B5EF4-FFF2-40B4-BE49-F238E27FC236}">
                <a16:creationId xmlns:a16="http://schemas.microsoft.com/office/drawing/2014/main" id="{87A0DDF3-DD7C-CFE9-32D1-F07207324D4A}"/>
              </a:ext>
            </a:extLst>
          </p:cNvPr>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 y="6390009"/>
            <a:ext cx="467995" cy="467995"/>
          </a:xfrm>
          <a:prstGeom prst="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52243685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4040" r:id="rId8"/>
    <p:sldLayoutId id="2147483692" r:id="rId9"/>
    <p:sldLayoutId id="2147483693" r:id="rId10"/>
    <p:sldLayoutId id="2147483694" r:id="rId11"/>
    <p:sldLayoutId id="2147483695" r:id="rId12"/>
    <p:sldLayoutId id="2147483988" r:id="rId13"/>
    <p:sldLayoutId id="2147484118" r:id="rId14"/>
    <p:sldLayoutId id="2147484119"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txStyles>
    <p:titleStyle>
      <a:lvl1pPr algn="l" defTabSz="914377" rtl="0" eaLnBrk="1" latinLnBrk="0" hangingPunct="1">
        <a:lnSpc>
          <a:spcPct val="90000"/>
        </a:lnSpc>
        <a:spcBef>
          <a:spcPct val="0"/>
        </a:spcBef>
        <a:buNone/>
        <a:defRPr sz="4400" kern="1200">
          <a:solidFill>
            <a:srgbClr val="002060"/>
          </a:solidFill>
          <a:latin typeface="Comic Sans MS" panose="030F0702030302020204" pitchFamily="66"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rgbClr val="002060"/>
          </a:solidFill>
          <a:latin typeface="Comic Sans MS" panose="030F0702030302020204" pitchFamily="66"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rgbClr val="002060"/>
          </a:solidFill>
          <a:latin typeface="Comic Sans MS" panose="030F0702030302020204" pitchFamily="66"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rgbClr val="002060"/>
          </a:solidFill>
          <a:latin typeface="Comic Sans MS" panose="030F0702030302020204" pitchFamily="66"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rgbClr val="002060"/>
          </a:solidFill>
          <a:latin typeface="Comic Sans MS" panose="030F0702030302020204" pitchFamily="66"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rgbClr val="002060"/>
          </a:solidFill>
          <a:latin typeface="Comic Sans MS" panose="030F0702030302020204" pitchFamily="66"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5000">
              <a:schemeClr val="bg1"/>
            </a:gs>
            <a:gs pos="64000">
              <a:schemeClr val="accent4">
                <a:lumMod val="40000"/>
                <a:lumOff val="60000"/>
              </a:schemeClr>
            </a:gs>
            <a:gs pos="100000">
              <a:schemeClr val="accent2"/>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31CDFC-4CB7-11C8-507A-395ABE830DEE}"/>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653128-5518-4453-5D7B-63D8CA4D33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6B9A1D-BCB6-FB61-E345-A408447838F0}"/>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rgbClr val="002060"/>
                </a:solidFill>
                <a:latin typeface="Comic Sans MS" panose="030F0702030302020204" pitchFamily="66" charset="0"/>
              </a:defRPr>
            </a:lvl1pPr>
          </a:lstStyle>
          <a:p>
            <a:fld id="{B34EE4C6-8D2D-4363-803F-985E7113FA9C}" type="datetime2">
              <a:rPr lang="en-GB" smtClean="0"/>
              <a:t>Saturday, 31 August 2024</a:t>
            </a:fld>
            <a:endParaRPr lang="en-GB"/>
          </a:p>
        </p:txBody>
      </p:sp>
      <p:sp>
        <p:nvSpPr>
          <p:cNvPr id="5" name="Footer Placeholder 4">
            <a:extLst>
              <a:ext uri="{FF2B5EF4-FFF2-40B4-BE49-F238E27FC236}">
                <a16:creationId xmlns:a16="http://schemas.microsoft.com/office/drawing/2014/main" id="{00490E5D-496F-6822-D2EB-CBE96F0B14F7}"/>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rgbClr val="002060"/>
                </a:solidFill>
                <a:latin typeface="Comic Sans MS" panose="030F0702030302020204" pitchFamily="66" charset="0"/>
              </a:defRPr>
            </a:lvl1pPr>
          </a:lstStyle>
          <a:p>
            <a:endParaRPr lang="en-GB"/>
          </a:p>
        </p:txBody>
      </p:sp>
      <p:sp>
        <p:nvSpPr>
          <p:cNvPr id="6" name="Slide Number Placeholder 5">
            <a:extLst>
              <a:ext uri="{FF2B5EF4-FFF2-40B4-BE49-F238E27FC236}">
                <a16:creationId xmlns:a16="http://schemas.microsoft.com/office/drawing/2014/main" id="{801F1BB0-E8EF-6B30-484F-92B8EA678344}"/>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rgbClr val="002060"/>
                </a:solidFill>
                <a:latin typeface="Comic Sans MS" panose="030F0702030302020204" pitchFamily="66" charset="0"/>
              </a:defRPr>
            </a:lvl1pPr>
          </a:lstStyle>
          <a:p>
            <a:fld id="{1122B6C3-5607-47F1-BEFA-E413B1128C86}" type="slidenum">
              <a:rPr lang="en-GB" smtClean="0"/>
              <a:pPr/>
              <a:t>‹#›</a:t>
            </a:fld>
            <a:endParaRPr lang="en-GB"/>
          </a:p>
        </p:txBody>
      </p:sp>
      <p:pic>
        <p:nvPicPr>
          <p:cNvPr id="16" name="Graphic 15" descr="Hamburger Menu Icon with solid fill">
            <a:hlinkClick r:id="" action="ppaction://noaction"/>
            <a:extLst>
              <a:ext uri="{FF2B5EF4-FFF2-40B4-BE49-F238E27FC236}">
                <a16:creationId xmlns:a16="http://schemas.microsoft.com/office/drawing/2014/main" id="{87A0DDF3-DD7C-CFE9-32D1-F07207324D4A}"/>
              </a:ext>
            </a:extLst>
          </p:cNvPr>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 y="6390009"/>
            <a:ext cx="467995" cy="467995"/>
          </a:xfrm>
          <a:prstGeom prst="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pic>
      <p:pic>
        <p:nvPicPr>
          <p:cNvPr id="9" name="Picture 6" descr="Home with solid fill">
            <a:hlinkClick r:id="rId20" action="ppaction://hlinksldjump"/>
            <a:extLst>
              <a:ext uri="{FF2B5EF4-FFF2-40B4-BE49-F238E27FC236}">
                <a16:creationId xmlns:a16="http://schemas.microsoft.com/office/drawing/2014/main" id="{58A2494D-0E1C-E31A-4524-C990684A4E13}"/>
              </a:ext>
            </a:extLst>
          </p:cNvPr>
          <p:cNvPicPr>
            <a:picLocks noChangeAspect="1"/>
          </p:cNvPicPr>
          <p:nvPr userDrawn="1"/>
        </p:nvPicPr>
        <p:blipFill>
          <a:blip r:embed="rId21">
            <a:extLst>
              <a:ext uri="{96DAC541-7B7A-43D3-8B79-37D633B846F1}">
                <asvg:svgBlip xmlns:asvg="http://schemas.microsoft.com/office/drawing/2016/SVG/main" r:embed="rId22"/>
              </a:ext>
            </a:extLst>
          </a:blip>
          <a:srcRect/>
          <a:stretch/>
        </p:blipFill>
        <p:spPr>
          <a:xfrm>
            <a:off x="61913" y="80041"/>
            <a:ext cx="699543" cy="699543"/>
          </a:xfrm>
          <a:prstGeom prst="rect">
            <a:avLst/>
          </a:prstGeom>
        </p:spPr>
      </p:pic>
    </p:spTree>
    <p:extLst>
      <p:ext uri="{BB962C8B-B14F-4D97-AF65-F5344CB8AC3E}">
        <p14:creationId xmlns:p14="http://schemas.microsoft.com/office/powerpoint/2010/main" val="230172907"/>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 id="2147484132" r:id="rId12"/>
    <p:sldLayoutId id="2147484133" r:id="rId13"/>
    <p:sldLayoutId id="2147484134" r:id="rId14"/>
    <p:sldLayoutId id="2147484135" r:id="rId15"/>
    <p:sldLayoutId id="214748413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txStyles>
    <p:titleStyle>
      <a:lvl1pPr algn="l" defTabSz="914377" rtl="0" eaLnBrk="1" latinLnBrk="0" hangingPunct="1">
        <a:lnSpc>
          <a:spcPct val="90000"/>
        </a:lnSpc>
        <a:spcBef>
          <a:spcPct val="0"/>
        </a:spcBef>
        <a:buNone/>
        <a:defRPr sz="4400" kern="1200">
          <a:solidFill>
            <a:srgbClr val="002060"/>
          </a:solidFill>
          <a:latin typeface="Comic Sans MS" panose="030F0702030302020204" pitchFamily="66"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rgbClr val="002060"/>
          </a:solidFill>
          <a:latin typeface="Comic Sans MS" panose="030F0702030302020204" pitchFamily="66"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rgbClr val="002060"/>
          </a:solidFill>
          <a:latin typeface="Comic Sans MS" panose="030F0702030302020204" pitchFamily="66"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rgbClr val="002060"/>
          </a:solidFill>
          <a:latin typeface="Comic Sans MS" panose="030F0702030302020204" pitchFamily="66"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rgbClr val="002060"/>
          </a:solidFill>
          <a:latin typeface="Comic Sans MS" panose="030F0702030302020204" pitchFamily="66"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rgbClr val="002060"/>
          </a:solidFill>
          <a:latin typeface="Comic Sans MS" panose="030F0702030302020204" pitchFamily="66"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5000">
              <a:schemeClr val="bg1"/>
            </a:gs>
            <a:gs pos="64000">
              <a:schemeClr val="accent4">
                <a:lumMod val="40000"/>
                <a:lumOff val="60000"/>
              </a:schemeClr>
            </a:gs>
            <a:gs pos="100000">
              <a:schemeClr val="accent2"/>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31CDFC-4CB7-11C8-507A-395ABE830DEE}"/>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653128-5518-4453-5D7B-63D8CA4D33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6B9A1D-BCB6-FB61-E345-A408447838F0}"/>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rgbClr val="002060"/>
                </a:solidFill>
                <a:latin typeface="Comic Sans MS" panose="030F0702030302020204" pitchFamily="66" charset="0"/>
              </a:defRPr>
            </a:lvl1pPr>
          </a:lstStyle>
          <a:p>
            <a:fld id="{B34EE4C6-8D2D-4363-803F-985E7113FA9C}" type="datetime2">
              <a:rPr lang="en-GB" smtClean="0"/>
              <a:t>Saturday, 31 August 2024</a:t>
            </a:fld>
            <a:endParaRPr lang="en-GB"/>
          </a:p>
        </p:txBody>
      </p:sp>
      <p:sp>
        <p:nvSpPr>
          <p:cNvPr id="5" name="Footer Placeholder 4">
            <a:extLst>
              <a:ext uri="{FF2B5EF4-FFF2-40B4-BE49-F238E27FC236}">
                <a16:creationId xmlns:a16="http://schemas.microsoft.com/office/drawing/2014/main" id="{00490E5D-496F-6822-D2EB-CBE96F0B14F7}"/>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rgbClr val="002060"/>
                </a:solidFill>
                <a:latin typeface="Comic Sans MS" panose="030F0702030302020204" pitchFamily="66" charset="0"/>
              </a:defRPr>
            </a:lvl1pPr>
          </a:lstStyle>
          <a:p>
            <a:endParaRPr lang="en-GB"/>
          </a:p>
        </p:txBody>
      </p:sp>
      <p:sp>
        <p:nvSpPr>
          <p:cNvPr id="6" name="Slide Number Placeholder 5">
            <a:extLst>
              <a:ext uri="{FF2B5EF4-FFF2-40B4-BE49-F238E27FC236}">
                <a16:creationId xmlns:a16="http://schemas.microsoft.com/office/drawing/2014/main" id="{801F1BB0-E8EF-6B30-484F-92B8EA678344}"/>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rgbClr val="002060"/>
                </a:solidFill>
                <a:latin typeface="Comic Sans MS" panose="030F0702030302020204" pitchFamily="66" charset="0"/>
              </a:defRPr>
            </a:lvl1pPr>
          </a:lstStyle>
          <a:p>
            <a:fld id="{1122B6C3-5607-47F1-BEFA-E413B1128C86}" type="slidenum">
              <a:rPr lang="en-GB" smtClean="0"/>
              <a:pPr/>
              <a:t>‹#›</a:t>
            </a:fld>
            <a:endParaRPr lang="en-GB"/>
          </a:p>
        </p:txBody>
      </p:sp>
      <p:pic>
        <p:nvPicPr>
          <p:cNvPr id="16" name="Graphic 15" descr="Hamburger Menu Icon with solid fill">
            <a:hlinkClick r:id="" action="ppaction://noaction"/>
            <a:extLst>
              <a:ext uri="{FF2B5EF4-FFF2-40B4-BE49-F238E27FC236}">
                <a16:creationId xmlns:a16="http://schemas.microsoft.com/office/drawing/2014/main" id="{87A0DDF3-DD7C-CFE9-32D1-F07207324D4A}"/>
              </a:ext>
            </a:extLst>
          </p:cNvPr>
          <p:cNvPicPr>
            <a:picLocks noChangeAspect="1"/>
          </p:cNvPicPr>
          <p:nvPr userDrawn="1"/>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 y="6390009"/>
            <a:ext cx="467995" cy="467995"/>
          </a:xfrm>
          <a:prstGeom prst="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pic>
      <p:pic>
        <p:nvPicPr>
          <p:cNvPr id="8" name="Picture 6" descr="Home with solid fill">
            <a:hlinkClick r:id="rId17" action="ppaction://hlinksldjump"/>
            <a:extLst>
              <a:ext uri="{FF2B5EF4-FFF2-40B4-BE49-F238E27FC236}">
                <a16:creationId xmlns:a16="http://schemas.microsoft.com/office/drawing/2014/main" id="{035F80D8-1B9E-BC3D-146F-A40B44D3B5BE}"/>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61913" y="80041"/>
            <a:ext cx="699543" cy="699543"/>
          </a:xfrm>
          <a:prstGeom prst="rect">
            <a:avLst/>
          </a:prstGeom>
        </p:spPr>
      </p:pic>
    </p:spTree>
    <p:extLst>
      <p:ext uri="{BB962C8B-B14F-4D97-AF65-F5344CB8AC3E}">
        <p14:creationId xmlns:p14="http://schemas.microsoft.com/office/powerpoint/2010/main" val="4282692402"/>
      </p:ext>
    </p:extLst>
  </p:cSld>
  <p:clrMap bg1="lt1" tx1="dk1" bg2="lt2" tx2="dk2" accent1="accent1" accent2="accent2" accent3="accent3" accent4="accent4" accent5="accent5" accent6="accent6" hlink="hlink" folHlink="folHlink"/>
  <p:sldLayoutIdLst>
    <p:sldLayoutId id="2147484258" r:id="rId1"/>
    <p:sldLayoutId id="2147484259" r:id="rId2"/>
    <p:sldLayoutId id="2147484260" r:id="rId3"/>
    <p:sldLayoutId id="2147484261" r:id="rId4"/>
    <p:sldLayoutId id="2147484262" r:id="rId5"/>
    <p:sldLayoutId id="2147484263" r:id="rId6"/>
    <p:sldLayoutId id="2147484264" r:id="rId7"/>
    <p:sldLayoutId id="2147484265" r:id="rId8"/>
    <p:sldLayoutId id="2147484266" r:id="rId9"/>
    <p:sldLayoutId id="2147484267" r:id="rId10"/>
    <p:sldLayoutId id="2147484268" r:id="rId11"/>
    <p:sldLayoutId id="2147484269" r:id="rId12"/>
    <p:sldLayoutId id="214748427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txStyles>
    <p:titleStyle>
      <a:lvl1pPr algn="l" defTabSz="914377" rtl="0" eaLnBrk="1" latinLnBrk="0" hangingPunct="1">
        <a:lnSpc>
          <a:spcPct val="90000"/>
        </a:lnSpc>
        <a:spcBef>
          <a:spcPct val="0"/>
        </a:spcBef>
        <a:buNone/>
        <a:defRPr sz="4400" kern="1200">
          <a:solidFill>
            <a:srgbClr val="002060"/>
          </a:solidFill>
          <a:latin typeface="Comic Sans MS" panose="030F0702030302020204" pitchFamily="66"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rgbClr val="002060"/>
          </a:solidFill>
          <a:latin typeface="Comic Sans MS" panose="030F0702030302020204" pitchFamily="66"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rgbClr val="002060"/>
          </a:solidFill>
          <a:latin typeface="Comic Sans MS" panose="030F0702030302020204" pitchFamily="66"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rgbClr val="002060"/>
          </a:solidFill>
          <a:latin typeface="Comic Sans MS" panose="030F0702030302020204" pitchFamily="66"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rgbClr val="002060"/>
          </a:solidFill>
          <a:latin typeface="Comic Sans MS" panose="030F0702030302020204" pitchFamily="66"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rgbClr val="002060"/>
          </a:solidFill>
          <a:latin typeface="Comic Sans MS" panose="030F0702030302020204" pitchFamily="66"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25000">
              <a:schemeClr val="bg1"/>
            </a:gs>
            <a:gs pos="64000">
              <a:schemeClr val="accent4">
                <a:lumMod val="40000"/>
                <a:lumOff val="60000"/>
              </a:schemeClr>
            </a:gs>
            <a:gs pos="100000">
              <a:schemeClr val="accent2"/>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31CDFC-4CB7-11C8-507A-395ABE830DEE}"/>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9653128-5518-4453-5D7B-63D8CA4D33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6B9A1D-BCB6-FB61-E345-A408447838F0}"/>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rgbClr val="002060"/>
                </a:solidFill>
                <a:latin typeface="Comic Sans MS" panose="030F0702030302020204" pitchFamily="66" charset="0"/>
              </a:defRPr>
            </a:lvl1pPr>
          </a:lstStyle>
          <a:p>
            <a:fld id="{B34EE4C6-8D2D-4363-803F-985E7113FA9C}" type="datetime2">
              <a:rPr lang="en-GB" smtClean="0"/>
              <a:t>Saturday, 31 August 2024</a:t>
            </a:fld>
            <a:endParaRPr lang="en-GB"/>
          </a:p>
        </p:txBody>
      </p:sp>
      <p:sp>
        <p:nvSpPr>
          <p:cNvPr id="5" name="Footer Placeholder 4">
            <a:extLst>
              <a:ext uri="{FF2B5EF4-FFF2-40B4-BE49-F238E27FC236}">
                <a16:creationId xmlns:a16="http://schemas.microsoft.com/office/drawing/2014/main" id="{00490E5D-496F-6822-D2EB-CBE96F0B14F7}"/>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rgbClr val="002060"/>
                </a:solidFill>
                <a:latin typeface="Comic Sans MS" panose="030F0702030302020204" pitchFamily="66" charset="0"/>
              </a:defRPr>
            </a:lvl1pPr>
          </a:lstStyle>
          <a:p>
            <a:endParaRPr lang="en-GB"/>
          </a:p>
        </p:txBody>
      </p:sp>
      <p:sp>
        <p:nvSpPr>
          <p:cNvPr id="6" name="Slide Number Placeholder 5">
            <a:extLst>
              <a:ext uri="{FF2B5EF4-FFF2-40B4-BE49-F238E27FC236}">
                <a16:creationId xmlns:a16="http://schemas.microsoft.com/office/drawing/2014/main" id="{801F1BB0-E8EF-6B30-484F-92B8EA678344}"/>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rgbClr val="002060"/>
                </a:solidFill>
                <a:latin typeface="Comic Sans MS" panose="030F0702030302020204" pitchFamily="66" charset="0"/>
              </a:defRPr>
            </a:lvl1pPr>
          </a:lstStyle>
          <a:p>
            <a:fld id="{1122B6C3-5607-47F1-BEFA-E413B1128C86}" type="slidenum">
              <a:rPr lang="en-GB" smtClean="0"/>
              <a:pPr/>
              <a:t>‹#›</a:t>
            </a:fld>
            <a:endParaRPr lang="en-GB"/>
          </a:p>
        </p:txBody>
      </p:sp>
      <p:pic>
        <p:nvPicPr>
          <p:cNvPr id="16" name="Graphic 15" descr="Hamburger Menu Icon with solid fill">
            <a:hlinkClick r:id="" action="ppaction://noaction"/>
            <a:extLst>
              <a:ext uri="{FF2B5EF4-FFF2-40B4-BE49-F238E27FC236}">
                <a16:creationId xmlns:a16="http://schemas.microsoft.com/office/drawing/2014/main" id="{87A0DDF3-DD7C-CFE9-32D1-F07207324D4A}"/>
              </a:ext>
            </a:extLst>
          </p:cNvPr>
          <p:cNvPicPr>
            <a:picLocks noChangeAspect="1"/>
          </p:cNvPicPr>
          <p:nvPr userDrawn="1"/>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 y="6390009"/>
            <a:ext cx="467995" cy="467995"/>
          </a:xfrm>
          <a:prstGeom prst="rect">
            <a:avLst/>
          </a:prstGeom>
          <a:ln>
            <a:noFill/>
          </a:ln>
          <a:effectLst>
            <a:outerShdw blurRad="50800" dist="38100" dir="2700000" algn="tl"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pic>
      <p:pic>
        <p:nvPicPr>
          <p:cNvPr id="8" name="Picture 6" descr="Home with solid fill">
            <a:hlinkClick r:id="rId19" action="ppaction://hlinksldjump"/>
            <a:extLst>
              <a:ext uri="{FF2B5EF4-FFF2-40B4-BE49-F238E27FC236}">
                <a16:creationId xmlns:a16="http://schemas.microsoft.com/office/drawing/2014/main" id="{8F5ED615-3737-342E-7C82-287D035594FE}"/>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61913" y="80041"/>
            <a:ext cx="699543" cy="699543"/>
          </a:xfrm>
          <a:prstGeom prst="rect">
            <a:avLst/>
          </a:prstGeom>
        </p:spPr>
      </p:pic>
    </p:spTree>
    <p:extLst>
      <p:ext uri="{BB962C8B-B14F-4D97-AF65-F5344CB8AC3E}">
        <p14:creationId xmlns:p14="http://schemas.microsoft.com/office/powerpoint/2010/main" val="1522436858"/>
      </p:ext>
    </p:extLst>
  </p:cSld>
  <p:clrMap bg1="lt1" tx1="dk1" bg2="lt2" tx2="dk2" accent1="accent1" accent2="accent2" accent3="accent3" accent4="accent4" accent5="accent5" accent6="accent6" hlink="hlink" folHlink="folHlink"/>
  <p:sldLayoutIdLst>
    <p:sldLayoutId id="2147484272" r:id="rId1"/>
    <p:sldLayoutId id="2147484273" r:id="rId2"/>
    <p:sldLayoutId id="2147484274" r:id="rId3"/>
    <p:sldLayoutId id="2147484275" r:id="rId4"/>
    <p:sldLayoutId id="2147484276" r:id="rId5"/>
    <p:sldLayoutId id="2147484277" r:id="rId6"/>
    <p:sldLayoutId id="2147484278" r:id="rId7"/>
    <p:sldLayoutId id="2147484279" r:id="rId8"/>
    <p:sldLayoutId id="2147484280" r:id="rId9"/>
    <p:sldLayoutId id="2147484281" r:id="rId10"/>
    <p:sldLayoutId id="2147484282" r:id="rId11"/>
    <p:sldLayoutId id="2147484283" r:id="rId12"/>
    <p:sldLayoutId id="2147484284" r:id="rId13"/>
    <p:sldLayoutId id="2147484285" r:id="rId14"/>
    <p:sldLayoutId id="2147484286"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txStyles>
    <p:titleStyle>
      <a:lvl1pPr algn="l" defTabSz="914377" rtl="0" eaLnBrk="1" latinLnBrk="0" hangingPunct="1">
        <a:lnSpc>
          <a:spcPct val="90000"/>
        </a:lnSpc>
        <a:spcBef>
          <a:spcPct val="0"/>
        </a:spcBef>
        <a:buNone/>
        <a:defRPr sz="4400" kern="1200">
          <a:solidFill>
            <a:srgbClr val="002060"/>
          </a:solidFill>
          <a:latin typeface="Comic Sans MS" panose="030F0702030302020204" pitchFamily="66"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rgbClr val="002060"/>
          </a:solidFill>
          <a:latin typeface="Comic Sans MS" panose="030F0702030302020204" pitchFamily="66"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rgbClr val="002060"/>
          </a:solidFill>
          <a:latin typeface="Comic Sans MS" panose="030F0702030302020204" pitchFamily="66"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rgbClr val="002060"/>
          </a:solidFill>
          <a:latin typeface="Comic Sans MS" panose="030F0702030302020204" pitchFamily="66"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rgbClr val="002060"/>
          </a:solidFill>
          <a:latin typeface="Comic Sans MS" panose="030F0702030302020204" pitchFamily="66"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rgbClr val="002060"/>
          </a:solidFill>
          <a:latin typeface="Comic Sans MS" panose="030F0702030302020204" pitchFamily="66"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slide" Target="slide56.xml"/><Relationship Id="rId18" Type="http://schemas.openxmlformats.org/officeDocument/2006/relationships/image" Target="../media/image32.png"/><Relationship Id="rId26" Type="http://schemas.openxmlformats.org/officeDocument/2006/relationships/image" Target="../media/image18.gif"/><Relationship Id="rId39" Type="http://schemas.openxmlformats.org/officeDocument/2006/relationships/slide" Target="slide20.xml"/><Relationship Id="rId21" Type="http://schemas.openxmlformats.org/officeDocument/2006/relationships/image" Target="../media/image34.png"/><Relationship Id="rId34" Type="http://schemas.openxmlformats.org/officeDocument/2006/relationships/image" Target="../media/image11.png"/><Relationship Id="rId42" Type="http://schemas.openxmlformats.org/officeDocument/2006/relationships/slide" Target="slide36.xml"/><Relationship Id="rId7" Type="http://schemas.openxmlformats.org/officeDocument/2006/relationships/image" Target="../media/image25.png"/><Relationship Id="rId2" Type="http://schemas.openxmlformats.org/officeDocument/2006/relationships/notesSlide" Target="../notesSlides/notesSlide1.xml"/><Relationship Id="rId16" Type="http://schemas.openxmlformats.org/officeDocument/2006/relationships/image" Target="../media/image31.png"/><Relationship Id="rId20" Type="http://schemas.openxmlformats.org/officeDocument/2006/relationships/image" Target="../media/image33.png"/><Relationship Id="rId29" Type="http://schemas.openxmlformats.org/officeDocument/2006/relationships/slide" Target="slide74.xml"/><Relationship Id="rId41"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slide" Target="slide58.xml"/><Relationship Id="rId24" Type="http://schemas.openxmlformats.org/officeDocument/2006/relationships/image" Target="../media/image5.png"/><Relationship Id="rId32" Type="http://schemas.openxmlformats.org/officeDocument/2006/relationships/image" Target="../media/image15.gif"/><Relationship Id="rId37" Type="http://schemas.openxmlformats.org/officeDocument/2006/relationships/slide" Target="slide9.xml"/><Relationship Id="rId40" Type="http://schemas.openxmlformats.org/officeDocument/2006/relationships/slide" Target="slide32.xml"/><Relationship Id="rId5" Type="http://schemas.openxmlformats.org/officeDocument/2006/relationships/image" Target="../media/image23.png"/><Relationship Id="rId15" Type="http://schemas.openxmlformats.org/officeDocument/2006/relationships/slide" Target="slide54.xml"/><Relationship Id="rId23" Type="http://schemas.openxmlformats.org/officeDocument/2006/relationships/slide" Target="slide86.xml"/><Relationship Id="rId28" Type="http://schemas.openxmlformats.org/officeDocument/2006/relationships/image" Target="../media/image14.png"/><Relationship Id="rId36" Type="http://schemas.openxmlformats.org/officeDocument/2006/relationships/image" Target="../media/image36.png"/><Relationship Id="rId10" Type="http://schemas.openxmlformats.org/officeDocument/2006/relationships/image" Target="../media/image28.png"/><Relationship Id="rId19" Type="http://schemas.openxmlformats.org/officeDocument/2006/relationships/slide" Target="slide49.xml"/><Relationship Id="rId31" Type="http://schemas.openxmlformats.org/officeDocument/2006/relationships/slide" Target="slide80.xml"/><Relationship Id="rId44" Type="http://schemas.openxmlformats.org/officeDocument/2006/relationships/slide" Target="slide68.xml"/><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0.png"/><Relationship Id="rId22" Type="http://schemas.openxmlformats.org/officeDocument/2006/relationships/image" Target="../media/image35.png"/><Relationship Id="rId27" Type="http://schemas.openxmlformats.org/officeDocument/2006/relationships/slide" Target="slide76.xml"/><Relationship Id="rId30" Type="http://schemas.openxmlformats.org/officeDocument/2006/relationships/image" Target="../media/image6.png"/><Relationship Id="rId35" Type="http://schemas.openxmlformats.org/officeDocument/2006/relationships/slide" Target="slide3.xml"/><Relationship Id="rId43" Type="http://schemas.openxmlformats.org/officeDocument/2006/relationships/slide" Target="slide71.xml"/><Relationship Id="rId8" Type="http://schemas.openxmlformats.org/officeDocument/2006/relationships/image" Target="../media/image26.png"/><Relationship Id="rId3" Type="http://schemas.openxmlformats.org/officeDocument/2006/relationships/image" Target="../media/image21.png"/><Relationship Id="rId12" Type="http://schemas.openxmlformats.org/officeDocument/2006/relationships/image" Target="../media/image29.png"/><Relationship Id="rId17" Type="http://schemas.openxmlformats.org/officeDocument/2006/relationships/slide" Target="slide52.xml"/><Relationship Id="rId25" Type="http://schemas.openxmlformats.org/officeDocument/2006/relationships/slide" Target="slide6.xml"/><Relationship Id="rId33" Type="http://schemas.openxmlformats.org/officeDocument/2006/relationships/slide" Target="slide83.xml"/><Relationship Id="rId38" Type="http://schemas.openxmlformats.org/officeDocument/2006/relationships/slide" Target="slide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2.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s>
</file>

<file path=ppt/slides/_rels/slide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 Target="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 Target="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 Target="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 Target="slide3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 Target="slide3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 Target="slide3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slide" Target="slide3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2.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3.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4.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slide" Target="slide6.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6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5.gi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86.gi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86.gif"/><Relationship Id="rId1" Type="http://schemas.openxmlformats.org/officeDocument/2006/relationships/slideLayout" Target="../slideLayouts/slideLayout38.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86.gif"/><Relationship Id="rId1" Type="http://schemas.openxmlformats.org/officeDocument/2006/relationships/slideLayout" Target="../slideLayouts/slideLayout38.xml"/><Relationship Id="rId4" Type="http://schemas.openxmlformats.org/officeDocument/2006/relationships/image" Target="../media/image89.png"/></Relationships>
</file>

<file path=ppt/slides/_rels/slide65.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86.gif"/><Relationship Id="rId1" Type="http://schemas.openxmlformats.org/officeDocument/2006/relationships/slideLayout" Target="../slideLayouts/slideLayout38.xml"/><Relationship Id="rId4" Type="http://schemas.openxmlformats.org/officeDocument/2006/relationships/image" Target="../media/image90.png"/></Relationships>
</file>

<file path=ppt/slides/_rels/slide66.xml.rels><?xml version="1.0" encoding="UTF-8" standalone="yes"?>
<Relationships xmlns="http://schemas.openxmlformats.org/package/2006/relationships"><Relationship Id="rId3" Type="http://schemas.openxmlformats.org/officeDocument/2006/relationships/image" Target="../media/image86.gi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87.gif"/></Relationships>
</file>

<file path=ppt/slides/_rels/slide67.xml.rels><?xml version="1.0" encoding="UTF-8" standalone="yes"?>
<Relationships xmlns="http://schemas.openxmlformats.org/package/2006/relationships"><Relationship Id="rId3" Type="http://schemas.openxmlformats.org/officeDocument/2006/relationships/image" Target="../media/image86.gi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87.gif"/></Relationships>
</file>

<file path=ppt/slides/_rels/slide6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 Target="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7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slide" Target="slide80.xml"/><Relationship Id="rId7" Type="http://schemas.openxmlformats.org/officeDocument/2006/relationships/image" Target="../media/image98.jpeg"/><Relationship Id="rId2" Type="http://schemas.openxmlformats.org/officeDocument/2006/relationships/slideLayout" Target="../slideLayouts/slideLayout7.xml"/><Relationship Id="rId1" Type="http://schemas.openxmlformats.org/officeDocument/2006/relationships/video" Target="https://www.youtube.com/embed/XHPGU4EPLvc?feature=oembed" TargetMode="External"/><Relationship Id="rId6" Type="http://schemas.openxmlformats.org/officeDocument/2006/relationships/hyperlink" Target="https://anti-bullyingalliance.org.uk/tools-information/what-bullying" TargetMode="External"/><Relationship Id="rId5" Type="http://schemas.openxmlformats.org/officeDocument/2006/relationships/image" Target="../media/image97.jpeg"/><Relationship Id="rId4" Type="http://schemas.openxmlformats.org/officeDocument/2006/relationships/image" Target="../media/image15.gi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1.png"/><Relationship Id="rId7" Type="http://schemas.openxmlformats.org/officeDocument/2006/relationships/image" Target="../media/image102.png"/><Relationship Id="rId2" Type="http://schemas.openxmlformats.org/officeDocument/2006/relationships/slide" Target="slide83.xml"/><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hyperlink" Target="https://www.bbc.co.uk/newsround" TargetMode="Externa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CD991DB5-5690-616C-E225-13AE9EC768A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0242576" y="260756"/>
            <a:ext cx="1718437" cy="1718437"/>
          </a:xfrm>
          <a:prstGeom prst="rect">
            <a:avLst/>
          </a:prstGeom>
        </p:spPr>
      </p:pic>
      <p:pic>
        <p:nvPicPr>
          <p:cNvPr id="5" name="Picture 4" descr="A black background with a black square&#10;&#10;Description automatically generated with medium confidence">
            <a:extLst>
              <a:ext uri="{FF2B5EF4-FFF2-40B4-BE49-F238E27FC236}">
                <a16:creationId xmlns:a16="http://schemas.microsoft.com/office/drawing/2014/main" id="{4B310060-4C82-1174-4FEA-286559834D81}"/>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7981795" y="260756"/>
            <a:ext cx="1718437" cy="1718437"/>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EA646FA5-048B-B674-2F39-FA417798A94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5405442" y="102974"/>
            <a:ext cx="2034009" cy="2034009"/>
          </a:xfrm>
          <a:prstGeom prst="rect">
            <a:avLst/>
          </a:prstGeom>
        </p:spPr>
      </p:pic>
      <p:pic>
        <p:nvPicPr>
          <p:cNvPr id="9" name="Picture 8" descr="A black background with a black square&#10;&#10;Description automatically generated with medium confidence">
            <a:extLst>
              <a:ext uri="{FF2B5EF4-FFF2-40B4-BE49-F238E27FC236}">
                <a16:creationId xmlns:a16="http://schemas.microsoft.com/office/drawing/2014/main" id="{70A01389-D691-0032-019C-77B9C2DE2872}"/>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3144655" y="260756"/>
            <a:ext cx="1718437" cy="1718437"/>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6C1D0310-BEA5-861A-BA5D-B51612A4BA5D}"/>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883871" y="260756"/>
            <a:ext cx="1718437" cy="1718437"/>
          </a:xfrm>
          <a:prstGeom prst="rect">
            <a:avLst/>
          </a:prstGeom>
        </p:spPr>
      </p:pic>
      <p:pic>
        <p:nvPicPr>
          <p:cNvPr id="13" name="Picture 12" descr="A purple and yellow text&#10;&#10;Description automatically generated">
            <a:extLst>
              <a:ext uri="{FF2B5EF4-FFF2-40B4-BE49-F238E27FC236}">
                <a16:creationId xmlns:a16="http://schemas.microsoft.com/office/drawing/2014/main" id="{B69FE38D-A250-1535-16D5-C0A5172C89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5457" y="19256"/>
            <a:ext cx="679267" cy="679267"/>
          </a:xfrm>
          <a:prstGeom prst="rect">
            <a:avLst/>
          </a:prstGeom>
          <a:scene3d>
            <a:camera prst="orthographicFront"/>
            <a:lightRig rig="threePt" dir="t"/>
          </a:scene3d>
          <a:sp3d>
            <a:bevelT/>
          </a:sp3d>
        </p:spPr>
      </p:pic>
      <p:sp>
        <p:nvSpPr>
          <p:cNvPr id="51" name="Rounded Rectangle 50">
            <a:extLst>
              <a:ext uri="{FF2B5EF4-FFF2-40B4-BE49-F238E27FC236}">
                <a16:creationId xmlns:a16="http://schemas.microsoft.com/office/drawing/2014/main" id="{21E58E4B-9214-DA84-8C86-935BCC0F7B0F}"/>
              </a:ext>
            </a:extLst>
          </p:cNvPr>
          <p:cNvSpPr/>
          <p:nvPr/>
        </p:nvSpPr>
        <p:spPr>
          <a:xfrm>
            <a:off x="-2662" y="1562298"/>
            <a:ext cx="721780" cy="4737872"/>
          </a:xfrm>
          <a:prstGeom prst="roundRect">
            <a:avLst>
              <a:gd name="adj" fmla="val 489"/>
            </a:avLst>
          </a:prstGeom>
          <a:gradFill flip="none" rotWithShape="1">
            <a:gsLst>
              <a:gs pos="0">
                <a:schemeClr val="bg1">
                  <a:lumMod val="0"/>
                  <a:lumOff val="100000"/>
                </a:schemeClr>
              </a:gs>
              <a:gs pos="100000">
                <a:srgbClr val="5EB9D3"/>
              </a:gs>
            </a:gsLst>
            <a:path path="shap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FC2040BD-8D23-4425-331F-ADC636099DE1}"/>
              </a:ext>
            </a:extLst>
          </p:cNvPr>
          <p:cNvCxnSpPr>
            <a:cxnSpLocks/>
          </p:cNvCxnSpPr>
          <p:nvPr/>
        </p:nvCxnSpPr>
        <p:spPr>
          <a:xfrm>
            <a:off x="0" y="2356740"/>
            <a:ext cx="12192000" cy="0"/>
          </a:xfrm>
          <a:prstGeom prst="line">
            <a:avLst/>
          </a:prstGeom>
          <a:ln w="28575">
            <a:solidFill>
              <a:schemeClr val="accent5">
                <a:lumMod val="50000"/>
              </a:schemeClr>
            </a:solidFill>
          </a:ln>
          <a:effectLst>
            <a:outerShdw blurRad="50800" dist="38100" dir="2700000" algn="tl" rotWithShape="0">
              <a:prstClr val="black">
                <a:alpha val="40000"/>
              </a:prstClr>
            </a:outerShdw>
            <a:reflection blurRad="6350" stA="52000" endA="300" endPos="3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7F3BDB3-75CE-060A-ECC1-E060979F77FA}"/>
              </a:ext>
            </a:extLst>
          </p:cNvPr>
          <p:cNvCxnSpPr>
            <a:cxnSpLocks/>
          </p:cNvCxnSpPr>
          <p:nvPr/>
        </p:nvCxnSpPr>
        <p:spPr>
          <a:xfrm>
            <a:off x="0" y="3141675"/>
            <a:ext cx="12192000" cy="0"/>
          </a:xfrm>
          <a:prstGeom prst="line">
            <a:avLst/>
          </a:prstGeom>
          <a:ln w="28575">
            <a:solidFill>
              <a:schemeClr val="accent5">
                <a:lumMod val="50000"/>
              </a:schemeClr>
            </a:solidFill>
          </a:ln>
          <a:effectLst>
            <a:outerShdw blurRad="50800" dist="38100" dir="2700000" algn="tl" rotWithShape="0">
              <a:prstClr val="black">
                <a:alpha val="40000"/>
              </a:prstClr>
            </a:outerShdw>
            <a:reflection blurRad="6350" stA="52000" endA="300" endPos="3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6838FBA-1481-C5FC-B844-4835D136D99E}"/>
              </a:ext>
            </a:extLst>
          </p:cNvPr>
          <p:cNvCxnSpPr>
            <a:cxnSpLocks/>
          </p:cNvCxnSpPr>
          <p:nvPr/>
        </p:nvCxnSpPr>
        <p:spPr>
          <a:xfrm>
            <a:off x="0" y="4711545"/>
            <a:ext cx="12192000" cy="0"/>
          </a:xfrm>
          <a:prstGeom prst="line">
            <a:avLst/>
          </a:prstGeom>
          <a:ln w="28575">
            <a:solidFill>
              <a:schemeClr val="accent5">
                <a:lumMod val="50000"/>
              </a:schemeClr>
            </a:solidFill>
          </a:ln>
          <a:effectLst>
            <a:outerShdw blurRad="50800" dist="38100" dir="2700000" algn="tl" rotWithShape="0">
              <a:prstClr val="black">
                <a:alpha val="40000"/>
              </a:prstClr>
            </a:outerShdw>
            <a:reflection blurRad="6350" stA="52000" endA="300" endPos="3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3D3CE0A-9565-BF67-33C5-697003815CC0}"/>
              </a:ext>
            </a:extLst>
          </p:cNvPr>
          <p:cNvCxnSpPr>
            <a:cxnSpLocks/>
          </p:cNvCxnSpPr>
          <p:nvPr/>
        </p:nvCxnSpPr>
        <p:spPr>
          <a:xfrm>
            <a:off x="0" y="5496480"/>
            <a:ext cx="12192000" cy="0"/>
          </a:xfrm>
          <a:prstGeom prst="line">
            <a:avLst/>
          </a:prstGeom>
          <a:ln w="28575">
            <a:solidFill>
              <a:schemeClr val="accent5">
                <a:lumMod val="50000"/>
              </a:schemeClr>
            </a:solidFill>
          </a:ln>
          <a:effectLst>
            <a:outerShdw blurRad="50800" dist="38100" dir="2700000" algn="tl" rotWithShape="0">
              <a:prstClr val="black">
                <a:alpha val="40000"/>
              </a:prstClr>
            </a:outerShdw>
            <a:reflection blurRad="6350" stA="52000" endA="300" endPos="3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D38810C-549B-1E2C-EB3C-848CD90DF247}"/>
              </a:ext>
            </a:extLst>
          </p:cNvPr>
          <p:cNvCxnSpPr>
            <a:cxnSpLocks/>
          </p:cNvCxnSpPr>
          <p:nvPr/>
        </p:nvCxnSpPr>
        <p:spPr>
          <a:xfrm>
            <a:off x="0" y="3926611"/>
            <a:ext cx="12192000" cy="0"/>
          </a:xfrm>
          <a:prstGeom prst="line">
            <a:avLst/>
          </a:prstGeom>
          <a:ln w="28575">
            <a:solidFill>
              <a:schemeClr val="accent5">
                <a:lumMod val="50000"/>
              </a:schemeClr>
            </a:solidFill>
          </a:ln>
          <a:effectLst>
            <a:outerShdw blurRad="50800" dist="38100" dir="2700000" algn="tl" rotWithShape="0">
              <a:prstClr val="black">
                <a:alpha val="40000"/>
              </a:prstClr>
            </a:outerShdw>
            <a:reflection blurRad="6350" stA="52000" endA="300" endPos="3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3ACCD48-9F54-16A0-0E99-26F62412782C}"/>
              </a:ext>
            </a:extLst>
          </p:cNvPr>
          <p:cNvCxnSpPr>
            <a:cxnSpLocks/>
          </p:cNvCxnSpPr>
          <p:nvPr/>
        </p:nvCxnSpPr>
        <p:spPr>
          <a:xfrm>
            <a:off x="-8835" y="1566974"/>
            <a:ext cx="12200835" cy="4831"/>
          </a:xfrm>
          <a:prstGeom prst="line">
            <a:avLst/>
          </a:prstGeom>
          <a:ln w="28575">
            <a:solidFill>
              <a:schemeClr val="accent5">
                <a:lumMod val="50000"/>
              </a:schemeClr>
            </a:solidFill>
          </a:ln>
          <a:effectLst>
            <a:outerShdw blurRad="50800" dist="38100" dir="2700000" algn="tl" rotWithShape="0">
              <a:prstClr val="black">
                <a:alpha val="40000"/>
              </a:prstClr>
            </a:outerShdw>
            <a:reflection blurRad="6350" stA="52000" endA="300" endPos="3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359673A-C517-12CC-920B-73BA4B384B2A}"/>
              </a:ext>
            </a:extLst>
          </p:cNvPr>
          <p:cNvCxnSpPr>
            <a:cxnSpLocks/>
          </p:cNvCxnSpPr>
          <p:nvPr/>
        </p:nvCxnSpPr>
        <p:spPr>
          <a:xfrm flipV="1">
            <a:off x="3021741" y="1566978"/>
            <a:ext cx="0" cy="4733196"/>
          </a:xfrm>
          <a:prstGeom prst="line">
            <a:avLst/>
          </a:prstGeom>
          <a:ln w="28575">
            <a:solidFill>
              <a:schemeClr val="accent5">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297E7CA7-20C1-CA3F-E139-F57EA5DA288C}"/>
              </a:ext>
            </a:extLst>
          </p:cNvPr>
          <p:cNvCxnSpPr>
            <a:cxnSpLocks/>
          </p:cNvCxnSpPr>
          <p:nvPr/>
        </p:nvCxnSpPr>
        <p:spPr>
          <a:xfrm flipV="1">
            <a:off x="5314307" y="1566978"/>
            <a:ext cx="0" cy="4733196"/>
          </a:xfrm>
          <a:prstGeom prst="line">
            <a:avLst/>
          </a:prstGeom>
          <a:ln w="28575">
            <a:solidFill>
              <a:schemeClr val="accent5">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82CD3453-D993-6238-941C-2543F4D90F04}"/>
              </a:ext>
            </a:extLst>
          </p:cNvPr>
          <p:cNvCxnSpPr>
            <a:cxnSpLocks/>
          </p:cNvCxnSpPr>
          <p:nvPr/>
        </p:nvCxnSpPr>
        <p:spPr>
          <a:xfrm flipV="1">
            <a:off x="729176" y="1566973"/>
            <a:ext cx="0" cy="4737883"/>
          </a:xfrm>
          <a:prstGeom prst="line">
            <a:avLst/>
          </a:prstGeom>
          <a:ln w="28575">
            <a:solidFill>
              <a:schemeClr val="accent5">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2FF4C928-6ECA-ECD7-A6DF-94872F766330}"/>
              </a:ext>
            </a:extLst>
          </p:cNvPr>
          <p:cNvCxnSpPr>
            <a:cxnSpLocks/>
          </p:cNvCxnSpPr>
          <p:nvPr/>
        </p:nvCxnSpPr>
        <p:spPr>
          <a:xfrm flipV="1">
            <a:off x="7606871" y="1566978"/>
            <a:ext cx="0" cy="4733196"/>
          </a:xfrm>
          <a:prstGeom prst="line">
            <a:avLst/>
          </a:prstGeom>
          <a:ln w="28575">
            <a:solidFill>
              <a:schemeClr val="accent5">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EA2CC27-06E0-26E0-C940-15ACD2FED779}"/>
              </a:ext>
            </a:extLst>
          </p:cNvPr>
          <p:cNvCxnSpPr>
            <a:cxnSpLocks/>
          </p:cNvCxnSpPr>
          <p:nvPr/>
        </p:nvCxnSpPr>
        <p:spPr>
          <a:xfrm flipV="1">
            <a:off x="9899436" y="1566978"/>
            <a:ext cx="0" cy="4733196"/>
          </a:xfrm>
          <a:prstGeom prst="line">
            <a:avLst/>
          </a:prstGeom>
          <a:ln w="28575">
            <a:solidFill>
              <a:schemeClr val="accent5">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B50A7184-3305-2576-B387-1AABE6B1D360}"/>
              </a:ext>
            </a:extLst>
          </p:cNvPr>
          <p:cNvCxnSpPr>
            <a:cxnSpLocks/>
          </p:cNvCxnSpPr>
          <p:nvPr/>
        </p:nvCxnSpPr>
        <p:spPr>
          <a:xfrm flipV="1">
            <a:off x="12192000" y="1571806"/>
            <a:ext cx="0" cy="4728365"/>
          </a:xfrm>
          <a:prstGeom prst="line">
            <a:avLst/>
          </a:prstGeom>
          <a:ln w="28575">
            <a:solidFill>
              <a:schemeClr val="accent5">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4" name="Picture 3" descr="A pink text on a black background&#10;&#10;Description automatically generated">
            <a:extLst>
              <a:ext uri="{FF2B5EF4-FFF2-40B4-BE49-F238E27FC236}">
                <a16:creationId xmlns:a16="http://schemas.microsoft.com/office/drawing/2014/main" id="{626709F7-CE35-F5EE-D257-B5FA25ED1E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15422" y="5019"/>
            <a:ext cx="707739" cy="707739"/>
          </a:xfrm>
          <a:prstGeom prst="rect">
            <a:avLst/>
          </a:prstGeom>
        </p:spPr>
      </p:pic>
      <p:cxnSp>
        <p:nvCxnSpPr>
          <p:cNvPr id="115" name="Straight Connector 114">
            <a:extLst>
              <a:ext uri="{FF2B5EF4-FFF2-40B4-BE49-F238E27FC236}">
                <a16:creationId xmlns:a16="http://schemas.microsoft.com/office/drawing/2014/main" id="{2FFCFA08-33AE-DB13-B7E2-A9E8CAAC49DA}"/>
              </a:ext>
            </a:extLst>
          </p:cNvPr>
          <p:cNvCxnSpPr>
            <a:cxnSpLocks/>
          </p:cNvCxnSpPr>
          <p:nvPr/>
        </p:nvCxnSpPr>
        <p:spPr>
          <a:xfrm>
            <a:off x="1" y="6300171"/>
            <a:ext cx="12200835" cy="0"/>
          </a:xfrm>
          <a:prstGeom prst="line">
            <a:avLst/>
          </a:prstGeom>
          <a:ln w="28575">
            <a:solidFill>
              <a:schemeClr val="accent5">
                <a:lumMod val="50000"/>
              </a:schemeClr>
            </a:solidFill>
          </a:ln>
          <a:effectLst>
            <a:outerShdw blurRad="50800" dist="38100" dir="2700000" algn="tl" rotWithShape="0">
              <a:prstClr val="black">
                <a:alpha val="40000"/>
              </a:prstClr>
            </a:outerShdw>
            <a:reflection blurRad="6350" stA="52000" endA="300" endPos="35000" dir="5400000" sy="-100000" algn="bl" rotWithShape="0"/>
          </a:effectLst>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5637991C-12B8-51D5-D2AB-B6D4530C3164}"/>
              </a:ext>
            </a:extLst>
          </p:cNvPr>
          <p:cNvCxnSpPr>
            <a:cxnSpLocks/>
          </p:cNvCxnSpPr>
          <p:nvPr/>
        </p:nvCxnSpPr>
        <p:spPr>
          <a:xfrm flipV="1">
            <a:off x="16075" y="1562297"/>
            <a:ext cx="0" cy="4738147"/>
          </a:xfrm>
          <a:prstGeom prst="line">
            <a:avLst/>
          </a:prstGeom>
          <a:ln w="28575">
            <a:solidFill>
              <a:schemeClr val="accent5">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89" name="Group 188">
            <a:extLst>
              <a:ext uri="{FF2B5EF4-FFF2-40B4-BE49-F238E27FC236}">
                <a16:creationId xmlns:a16="http://schemas.microsoft.com/office/drawing/2014/main" id="{51DEE8C2-7E9C-2DD7-B8F6-DF2D489B8C89}"/>
              </a:ext>
            </a:extLst>
          </p:cNvPr>
          <p:cNvGrpSpPr/>
          <p:nvPr/>
        </p:nvGrpSpPr>
        <p:grpSpPr>
          <a:xfrm>
            <a:off x="71638" y="4751641"/>
            <a:ext cx="559525" cy="719807"/>
            <a:chOff x="71637" y="4751636"/>
            <a:chExt cx="559525" cy="719807"/>
          </a:xfrm>
        </p:grpSpPr>
        <p:sp>
          <p:nvSpPr>
            <p:cNvPr id="56" name="Rounded Rectangle 55">
              <a:extLst>
                <a:ext uri="{FF2B5EF4-FFF2-40B4-BE49-F238E27FC236}">
                  <a16:creationId xmlns:a16="http://schemas.microsoft.com/office/drawing/2014/main" id="{4F75F5FE-97FC-6837-58FC-D7FE83B16415}"/>
                </a:ext>
              </a:extLst>
            </p:cNvPr>
            <p:cNvSpPr/>
            <p:nvPr/>
          </p:nvSpPr>
          <p:spPr>
            <a:xfrm>
              <a:off x="71637" y="4751636"/>
              <a:ext cx="559525" cy="719807"/>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11</a:t>
              </a:r>
            </a:p>
          </p:txBody>
        </p:sp>
        <p:pic>
          <p:nvPicPr>
            <p:cNvPr id="41" name="Picture 40" descr="A blue circle with white numbers on it&#10;&#10;Description automatically generated">
              <a:hlinkClick r:id="" action="ppaction://noaction"/>
              <a:extLst>
                <a:ext uri="{FF2B5EF4-FFF2-40B4-BE49-F238E27FC236}">
                  <a16:creationId xmlns:a16="http://schemas.microsoft.com/office/drawing/2014/main" id="{F045960E-D47A-917C-300F-7BB33C75342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8055" y="4910284"/>
              <a:ext cx="410395" cy="410395"/>
            </a:xfrm>
            <a:prstGeom prst="rect">
              <a:avLst/>
            </a:prstGeom>
          </p:spPr>
        </p:pic>
      </p:grpSp>
      <p:grpSp>
        <p:nvGrpSpPr>
          <p:cNvPr id="188" name="Group 187">
            <a:extLst>
              <a:ext uri="{FF2B5EF4-FFF2-40B4-BE49-F238E27FC236}">
                <a16:creationId xmlns:a16="http://schemas.microsoft.com/office/drawing/2014/main" id="{A74239C3-E6D1-1D8A-1996-CED93B09519A}"/>
              </a:ext>
            </a:extLst>
          </p:cNvPr>
          <p:cNvGrpSpPr/>
          <p:nvPr/>
        </p:nvGrpSpPr>
        <p:grpSpPr>
          <a:xfrm>
            <a:off x="71638" y="3967038"/>
            <a:ext cx="559525" cy="719807"/>
            <a:chOff x="71637" y="3967034"/>
            <a:chExt cx="559525" cy="719807"/>
          </a:xfrm>
        </p:grpSpPr>
        <p:sp>
          <p:nvSpPr>
            <p:cNvPr id="55" name="Rounded Rectangle 54">
              <a:extLst>
                <a:ext uri="{FF2B5EF4-FFF2-40B4-BE49-F238E27FC236}">
                  <a16:creationId xmlns:a16="http://schemas.microsoft.com/office/drawing/2014/main" id="{95442BA0-25C2-463C-E059-EFF3959D7A27}"/>
                </a:ext>
              </a:extLst>
            </p:cNvPr>
            <p:cNvSpPr/>
            <p:nvPr/>
          </p:nvSpPr>
          <p:spPr>
            <a:xfrm>
              <a:off x="71637" y="3967034"/>
              <a:ext cx="559525" cy="719807"/>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10</a:t>
              </a:r>
            </a:p>
          </p:txBody>
        </p:sp>
        <p:pic>
          <p:nvPicPr>
            <p:cNvPr id="43" name="Picture 42" descr="A blue circle with white numbers on it&#10;&#10;Description automatically generated">
              <a:hlinkClick r:id="rId11" action="ppaction://hlinksldjump"/>
              <a:extLst>
                <a:ext uri="{FF2B5EF4-FFF2-40B4-BE49-F238E27FC236}">
                  <a16:creationId xmlns:a16="http://schemas.microsoft.com/office/drawing/2014/main" id="{FEEAE313-32F3-507C-0997-7E09E920A52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8055" y="4123824"/>
              <a:ext cx="410395" cy="410395"/>
            </a:xfrm>
            <a:prstGeom prst="rect">
              <a:avLst/>
            </a:prstGeom>
          </p:spPr>
        </p:pic>
      </p:grpSp>
      <p:grpSp>
        <p:nvGrpSpPr>
          <p:cNvPr id="187" name="Group 186">
            <a:extLst>
              <a:ext uri="{FF2B5EF4-FFF2-40B4-BE49-F238E27FC236}">
                <a16:creationId xmlns:a16="http://schemas.microsoft.com/office/drawing/2014/main" id="{95FD0838-3543-12AC-20FF-67F8D82F255D}"/>
              </a:ext>
            </a:extLst>
          </p:cNvPr>
          <p:cNvGrpSpPr/>
          <p:nvPr/>
        </p:nvGrpSpPr>
        <p:grpSpPr>
          <a:xfrm>
            <a:off x="71638" y="3182437"/>
            <a:ext cx="559525" cy="719807"/>
            <a:chOff x="71637" y="3182432"/>
            <a:chExt cx="559525" cy="719807"/>
          </a:xfrm>
        </p:grpSpPr>
        <p:sp>
          <p:nvSpPr>
            <p:cNvPr id="54" name="Rounded Rectangle 53">
              <a:extLst>
                <a:ext uri="{FF2B5EF4-FFF2-40B4-BE49-F238E27FC236}">
                  <a16:creationId xmlns:a16="http://schemas.microsoft.com/office/drawing/2014/main" id="{EE6336B6-6932-47CF-5770-9C96ECCA14B5}"/>
                </a:ext>
              </a:extLst>
            </p:cNvPr>
            <p:cNvSpPr/>
            <p:nvPr/>
          </p:nvSpPr>
          <p:spPr>
            <a:xfrm>
              <a:off x="71637" y="3182432"/>
              <a:ext cx="559525" cy="719807"/>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9</a:t>
              </a:r>
            </a:p>
          </p:txBody>
        </p:sp>
        <p:pic>
          <p:nvPicPr>
            <p:cNvPr id="45" name="Picture 44" descr="A blue circle with a white number on it&#10;&#10;Description automatically generated">
              <a:hlinkClick r:id="rId13" action="ppaction://hlinksldjump"/>
              <a:extLst>
                <a:ext uri="{FF2B5EF4-FFF2-40B4-BE49-F238E27FC236}">
                  <a16:creationId xmlns:a16="http://schemas.microsoft.com/office/drawing/2014/main" id="{DEA5BFA5-2A77-A16D-7BFE-C5EBCEF3C6B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8055" y="3337364"/>
              <a:ext cx="410395" cy="410395"/>
            </a:xfrm>
            <a:prstGeom prst="rect">
              <a:avLst/>
            </a:prstGeom>
          </p:spPr>
        </p:pic>
      </p:grpSp>
      <p:grpSp>
        <p:nvGrpSpPr>
          <p:cNvPr id="186" name="Group 185">
            <a:extLst>
              <a:ext uri="{FF2B5EF4-FFF2-40B4-BE49-F238E27FC236}">
                <a16:creationId xmlns:a16="http://schemas.microsoft.com/office/drawing/2014/main" id="{34A15F3A-DADC-4E89-51C8-23F833CFE7AE}"/>
              </a:ext>
            </a:extLst>
          </p:cNvPr>
          <p:cNvGrpSpPr/>
          <p:nvPr/>
        </p:nvGrpSpPr>
        <p:grpSpPr>
          <a:xfrm>
            <a:off x="71638" y="2397834"/>
            <a:ext cx="559525" cy="719807"/>
            <a:chOff x="71637" y="2397830"/>
            <a:chExt cx="559525" cy="719807"/>
          </a:xfrm>
        </p:grpSpPr>
        <p:sp>
          <p:nvSpPr>
            <p:cNvPr id="53" name="Rounded Rectangle 52">
              <a:extLst>
                <a:ext uri="{FF2B5EF4-FFF2-40B4-BE49-F238E27FC236}">
                  <a16:creationId xmlns:a16="http://schemas.microsoft.com/office/drawing/2014/main" id="{4CFBAE87-EF9C-4317-6E53-95E6B55B4094}"/>
                </a:ext>
              </a:extLst>
            </p:cNvPr>
            <p:cNvSpPr/>
            <p:nvPr/>
          </p:nvSpPr>
          <p:spPr>
            <a:xfrm>
              <a:off x="71637" y="2397830"/>
              <a:ext cx="559525" cy="719807"/>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8</a:t>
              </a:r>
            </a:p>
          </p:txBody>
        </p:sp>
        <p:pic>
          <p:nvPicPr>
            <p:cNvPr id="47" name="Picture 46" descr="A blue circle with a white number on it&#10;&#10;Description automatically generated">
              <a:hlinkClick r:id="rId15" action="ppaction://hlinksldjump"/>
              <a:extLst>
                <a:ext uri="{FF2B5EF4-FFF2-40B4-BE49-F238E27FC236}">
                  <a16:creationId xmlns:a16="http://schemas.microsoft.com/office/drawing/2014/main" id="{01EB43D2-ED5A-58D2-FA5B-344BB1C181F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8055" y="2550904"/>
              <a:ext cx="410395" cy="410395"/>
            </a:xfrm>
            <a:prstGeom prst="rect">
              <a:avLst/>
            </a:prstGeom>
          </p:spPr>
        </p:pic>
      </p:grpSp>
      <p:grpSp>
        <p:nvGrpSpPr>
          <p:cNvPr id="185" name="Group 184">
            <a:extLst>
              <a:ext uri="{FF2B5EF4-FFF2-40B4-BE49-F238E27FC236}">
                <a16:creationId xmlns:a16="http://schemas.microsoft.com/office/drawing/2014/main" id="{BADD6376-BFC0-8716-909D-C9967D9E1F31}"/>
              </a:ext>
            </a:extLst>
          </p:cNvPr>
          <p:cNvGrpSpPr/>
          <p:nvPr/>
        </p:nvGrpSpPr>
        <p:grpSpPr>
          <a:xfrm>
            <a:off x="71638" y="1613233"/>
            <a:ext cx="559525" cy="719807"/>
            <a:chOff x="71637" y="1613228"/>
            <a:chExt cx="559525" cy="719807"/>
          </a:xfrm>
        </p:grpSpPr>
        <p:sp>
          <p:nvSpPr>
            <p:cNvPr id="52" name="Rounded Rectangle 51">
              <a:extLst>
                <a:ext uri="{FF2B5EF4-FFF2-40B4-BE49-F238E27FC236}">
                  <a16:creationId xmlns:a16="http://schemas.microsoft.com/office/drawing/2014/main" id="{AB808F01-76FF-D2C1-8F2B-E73042530D0C}"/>
                </a:ext>
              </a:extLst>
            </p:cNvPr>
            <p:cNvSpPr/>
            <p:nvPr/>
          </p:nvSpPr>
          <p:spPr>
            <a:xfrm>
              <a:off x="71637" y="1613228"/>
              <a:ext cx="559525" cy="719807"/>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7</a:t>
              </a:r>
            </a:p>
          </p:txBody>
        </p:sp>
        <p:pic>
          <p:nvPicPr>
            <p:cNvPr id="49" name="Picture 48" descr="A blue circle with a white number on it&#10;&#10;Description automatically generated">
              <a:hlinkClick r:id="rId17" action="ppaction://hlinksldjump"/>
              <a:extLst>
                <a:ext uri="{FF2B5EF4-FFF2-40B4-BE49-F238E27FC236}">
                  <a16:creationId xmlns:a16="http://schemas.microsoft.com/office/drawing/2014/main" id="{667C7C6C-78FD-F301-B528-96DF23349E0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48055" y="1764444"/>
              <a:ext cx="410395" cy="410395"/>
            </a:xfrm>
            <a:prstGeom prst="rect">
              <a:avLst/>
            </a:prstGeom>
          </p:spPr>
        </p:pic>
      </p:grpSp>
      <p:grpSp>
        <p:nvGrpSpPr>
          <p:cNvPr id="190" name="Group 189">
            <a:extLst>
              <a:ext uri="{FF2B5EF4-FFF2-40B4-BE49-F238E27FC236}">
                <a16:creationId xmlns:a16="http://schemas.microsoft.com/office/drawing/2014/main" id="{04A82702-98C5-9FFB-1942-09CAA95951B3}"/>
              </a:ext>
            </a:extLst>
          </p:cNvPr>
          <p:cNvGrpSpPr/>
          <p:nvPr/>
        </p:nvGrpSpPr>
        <p:grpSpPr>
          <a:xfrm>
            <a:off x="71638" y="5536242"/>
            <a:ext cx="559525" cy="719807"/>
            <a:chOff x="71637" y="5536238"/>
            <a:chExt cx="559525" cy="719807"/>
          </a:xfrm>
        </p:grpSpPr>
        <p:sp>
          <p:nvSpPr>
            <p:cNvPr id="57" name="Rounded Rectangle 56">
              <a:extLst>
                <a:ext uri="{FF2B5EF4-FFF2-40B4-BE49-F238E27FC236}">
                  <a16:creationId xmlns:a16="http://schemas.microsoft.com/office/drawing/2014/main" id="{AC837E5A-6349-6ABD-33A6-669E15653BE0}"/>
                </a:ext>
              </a:extLst>
            </p:cNvPr>
            <p:cNvSpPr/>
            <p:nvPr/>
          </p:nvSpPr>
          <p:spPr>
            <a:xfrm>
              <a:off x="71637" y="5536238"/>
              <a:ext cx="559525" cy="719807"/>
            </a:xfrm>
            <a:prstGeom prst="roundRect">
              <a:avLst>
                <a:gd name="adj" fmla="val 33334"/>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latin typeface="Arial Rounded MT Bold" panose="020F0704030504030204" pitchFamily="34" charset="77"/>
                </a:rPr>
                <a:t>6th</a:t>
              </a:r>
            </a:p>
          </p:txBody>
        </p:sp>
        <p:grpSp>
          <p:nvGrpSpPr>
            <p:cNvPr id="50" name="Group 49">
              <a:extLst>
                <a:ext uri="{FF2B5EF4-FFF2-40B4-BE49-F238E27FC236}">
                  <a16:creationId xmlns:a16="http://schemas.microsoft.com/office/drawing/2014/main" id="{E1934D0F-31DC-49B4-7AAE-55EC562A38DA}"/>
                </a:ext>
              </a:extLst>
            </p:cNvPr>
            <p:cNvGrpSpPr/>
            <p:nvPr/>
          </p:nvGrpSpPr>
          <p:grpSpPr>
            <a:xfrm>
              <a:off x="183499" y="5722682"/>
              <a:ext cx="390217" cy="327922"/>
              <a:chOff x="367518" y="4899658"/>
              <a:chExt cx="953819" cy="841718"/>
            </a:xfrm>
          </p:grpSpPr>
          <p:pic>
            <p:nvPicPr>
              <p:cNvPr id="39" name="Picture 38" descr="A white number on a blue circle&#10;&#10;Description automatically generated">
                <a:hlinkClick r:id="rId19" action="ppaction://hlinksldjump"/>
                <a:extLst>
                  <a:ext uri="{FF2B5EF4-FFF2-40B4-BE49-F238E27FC236}">
                    <a16:creationId xmlns:a16="http://schemas.microsoft.com/office/drawing/2014/main" id="{4D889128-D315-4994-9C0A-73A167DA387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67518" y="4952413"/>
                <a:ext cx="788963" cy="788963"/>
              </a:xfrm>
              <a:prstGeom prst="rect">
                <a:avLst/>
              </a:prstGeom>
            </p:spPr>
          </p:pic>
          <p:pic>
            <p:nvPicPr>
              <p:cNvPr id="37" name="Picture 36" descr="A blue circle with a white letter t&#10;&#10;Description automatically generated">
                <a:extLst>
                  <a:ext uri="{FF2B5EF4-FFF2-40B4-BE49-F238E27FC236}">
                    <a16:creationId xmlns:a16="http://schemas.microsoft.com/office/drawing/2014/main" id="{B4FB79A5-F70E-7ECF-D0CC-6B6629B3155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26770" y="4899658"/>
                <a:ext cx="268457" cy="268457"/>
              </a:xfrm>
              <a:prstGeom prst="rect">
                <a:avLst/>
              </a:prstGeom>
            </p:spPr>
          </p:pic>
          <p:pic>
            <p:nvPicPr>
              <p:cNvPr id="35" name="Picture 34" descr="A blue circle with a white letter h&#10;&#10;Description automatically generated">
                <a:extLst>
                  <a:ext uri="{FF2B5EF4-FFF2-40B4-BE49-F238E27FC236}">
                    <a16:creationId xmlns:a16="http://schemas.microsoft.com/office/drawing/2014/main" id="{CD208068-93E2-548F-5B51-C465550DEEF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052880" y="4900242"/>
                <a:ext cx="268457" cy="268457"/>
              </a:xfrm>
              <a:prstGeom prst="rect">
                <a:avLst/>
              </a:prstGeom>
            </p:spPr>
          </p:pic>
        </p:grpSp>
      </p:grpSp>
      <p:pic>
        <p:nvPicPr>
          <p:cNvPr id="6" name="Picture 2" descr="Home - CBBC Newsround">
            <a:hlinkClick r:id="rId23" action="ppaction://hlinksldjump"/>
            <a:extLst>
              <a:ext uri="{FF2B5EF4-FFF2-40B4-BE49-F238E27FC236}">
                <a16:creationId xmlns:a16="http://schemas.microsoft.com/office/drawing/2014/main" id="{C828D193-A300-00D4-45E3-90764C287384}"/>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20286" r="20000"/>
          <a:stretch/>
        </p:blipFill>
        <p:spPr bwMode="auto">
          <a:xfrm>
            <a:off x="10385980" y="31321"/>
            <a:ext cx="608193" cy="570788"/>
          </a:xfrm>
          <a:prstGeom prst="roundRect">
            <a:avLst>
              <a:gd name="adj" fmla="val 30875"/>
            </a:avLst>
          </a:prstGeom>
          <a:solidFill>
            <a:srgbClr val="FFFFFF">
              <a:shade val="85000"/>
            </a:srgbClr>
          </a:solidFill>
          <a:ln>
            <a:noFill/>
          </a:ln>
          <a:effectLst>
            <a:outerShdw blurRad="50800" dist="38100" dir="2700000" algn="tl" rotWithShape="0">
              <a:prstClr val="black">
                <a:alpha val="40000"/>
              </a:prstClr>
            </a:outerShdw>
          </a:effectLst>
          <a:scene3d>
            <a:camera prst="orthographicFront"/>
            <a:lightRig rig="threePt" dir="t"/>
          </a:scene3d>
          <a:sp3d>
            <a:bevelT/>
          </a:sp3d>
        </p:spPr>
      </p:pic>
      <p:grpSp>
        <p:nvGrpSpPr>
          <p:cNvPr id="8" name="Group 7">
            <a:extLst>
              <a:ext uri="{FF2B5EF4-FFF2-40B4-BE49-F238E27FC236}">
                <a16:creationId xmlns:a16="http://schemas.microsoft.com/office/drawing/2014/main" id="{F6F89C28-8FDC-7600-DAAB-B45739587608}"/>
              </a:ext>
            </a:extLst>
          </p:cNvPr>
          <p:cNvGrpSpPr/>
          <p:nvPr/>
        </p:nvGrpSpPr>
        <p:grpSpPr>
          <a:xfrm>
            <a:off x="1536477" y="38261"/>
            <a:ext cx="707740" cy="693531"/>
            <a:chOff x="3589784" y="4036341"/>
            <a:chExt cx="1099255" cy="1077184"/>
          </a:xfrm>
        </p:grpSpPr>
        <p:sp>
          <p:nvSpPr>
            <p:cNvPr id="10" name="Rounded Rectangle 31">
              <a:extLst>
                <a:ext uri="{FF2B5EF4-FFF2-40B4-BE49-F238E27FC236}">
                  <a16:creationId xmlns:a16="http://schemas.microsoft.com/office/drawing/2014/main" id="{EA06711D-9167-0F76-E7B2-4563500B542B}"/>
                </a:ext>
              </a:extLst>
            </p:cNvPr>
            <p:cNvSpPr/>
            <p:nvPr/>
          </p:nvSpPr>
          <p:spPr>
            <a:xfrm>
              <a:off x="3589784" y="4036341"/>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12" name="Picture 11" descr="A calendar with a note&#10;&#10;Description automatically generated with medium confidence">
              <a:hlinkClick r:id="rId25" action="ppaction://hlinksldjump"/>
              <a:extLst>
                <a:ext uri="{FF2B5EF4-FFF2-40B4-BE49-F238E27FC236}">
                  <a16:creationId xmlns:a16="http://schemas.microsoft.com/office/drawing/2014/main" id="{1A726B63-EAEB-932A-FB49-F19CEC3444E3}"/>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689393" y="4141824"/>
              <a:ext cx="900035" cy="900035"/>
            </a:xfrm>
            <a:prstGeom prst="roundRect">
              <a:avLst>
                <a:gd name="adj" fmla="val 24665"/>
              </a:avLst>
            </a:prstGeom>
            <a:solidFill>
              <a:srgbClr val="FFFFFF">
                <a:shade val="85000"/>
              </a:srgbClr>
            </a:solidFill>
            <a:ln>
              <a:noFill/>
            </a:ln>
            <a:effectLst/>
          </p:spPr>
        </p:pic>
      </p:grpSp>
      <p:grpSp>
        <p:nvGrpSpPr>
          <p:cNvPr id="14" name="Group 13">
            <a:extLst>
              <a:ext uri="{FF2B5EF4-FFF2-40B4-BE49-F238E27FC236}">
                <a16:creationId xmlns:a16="http://schemas.microsoft.com/office/drawing/2014/main" id="{08720369-8535-E261-6E7A-93517CA9CEC5}"/>
              </a:ext>
            </a:extLst>
          </p:cNvPr>
          <p:cNvGrpSpPr/>
          <p:nvPr/>
        </p:nvGrpSpPr>
        <p:grpSpPr>
          <a:xfrm>
            <a:off x="11579769" y="29671"/>
            <a:ext cx="585847" cy="574083"/>
            <a:chOff x="6096001" y="172878"/>
            <a:chExt cx="1099255" cy="1077184"/>
          </a:xfrm>
        </p:grpSpPr>
        <p:sp>
          <p:nvSpPr>
            <p:cNvPr id="15" name="Rounded Rectangle 21">
              <a:extLst>
                <a:ext uri="{FF2B5EF4-FFF2-40B4-BE49-F238E27FC236}">
                  <a16:creationId xmlns:a16="http://schemas.microsoft.com/office/drawing/2014/main" id="{A602E7F0-D33A-89AC-7F4E-44052BE1573A}"/>
                </a:ext>
              </a:extLst>
            </p:cNvPr>
            <p:cNvSpPr/>
            <p:nvPr/>
          </p:nvSpPr>
          <p:spPr>
            <a:xfrm>
              <a:off x="6096001" y="172878"/>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16" name="Picture 15" descr="A flag in a circle&#10;&#10;Description automatically generated">
              <a:hlinkClick r:id="rId27" action="ppaction://hlinksldjump"/>
              <a:extLst>
                <a:ext uri="{FF2B5EF4-FFF2-40B4-BE49-F238E27FC236}">
                  <a16:creationId xmlns:a16="http://schemas.microsoft.com/office/drawing/2014/main" id="{CFC7C916-D90E-2088-EF85-CE6A86B7FD44}"/>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302403" y="368246"/>
              <a:ext cx="686448" cy="686448"/>
            </a:xfrm>
            <a:prstGeom prst="rect">
              <a:avLst/>
            </a:prstGeom>
          </p:spPr>
        </p:pic>
      </p:grpSp>
      <p:grpSp>
        <p:nvGrpSpPr>
          <p:cNvPr id="17" name="Group 16">
            <a:extLst>
              <a:ext uri="{FF2B5EF4-FFF2-40B4-BE49-F238E27FC236}">
                <a16:creationId xmlns:a16="http://schemas.microsoft.com/office/drawing/2014/main" id="{753AD092-3488-F391-4623-1AA842FDF3CA}"/>
              </a:ext>
            </a:extLst>
          </p:cNvPr>
          <p:cNvGrpSpPr/>
          <p:nvPr/>
        </p:nvGrpSpPr>
        <p:grpSpPr>
          <a:xfrm>
            <a:off x="9809989" y="29671"/>
            <a:ext cx="585847" cy="574083"/>
            <a:chOff x="4865176" y="172878"/>
            <a:chExt cx="1099255" cy="1077184"/>
          </a:xfrm>
        </p:grpSpPr>
        <p:sp>
          <p:nvSpPr>
            <p:cNvPr id="18" name="Rounded Rectangle 13">
              <a:extLst>
                <a:ext uri="{FF2B5EF4-FFF2-40B4-BE49-F238E27FC236}">
                  <a16:creationId xmlns:a16="http://schemas.microsoft.com/office/drawing/2014/main" id="{51DDBAA3-AD6E-5B03-72E8-A6CE32674758}"/>
                </a:ext>
              </a:extLst>
            </p:cNvPr>
            <p:cNvSpPr/>
            <p:nvPr/>
          </p:nvSpPr>
          <p:spPr>
            <a:xfrm>
              <a:off x="4865176" y="172878"/>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19" name="Picture 18" descr="A purple line drawing of a clipboard&#10;&#10;Description automatically generated">
              <a:hlinkClick r:id="rId29" action="ppaction://hlinksldjump"/>
              <a:extLst>
                <a:ext uri="{FF2B5EF4-FFF2-40B4-BE49-F238E27FC236}">
                  <a16:creationId xmlns:a16="http://schemas.microsoft.com/office/drawing/2014/main" id="{6BDC329E-8397-E6A0-5907-B45A5D9C81B2}"/>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4936877" y="233545"/>
              <a:ext cx="955850" cy="955850"/>
            </a:xfrm>
            <a:prstGeom prst="rect">
              <a:avLst/>
            </a:prstGeom>
          </p:spPr>
        </p:pic>
      </p:grpSp>
      <p:grpSp>
        <p:nvGrpSpPr>
          <p:cNvPr id="20" name="Group 19">
            <a:extLst>
              <a:ext uri="{FF2B5EF4-FFF2-40B4-BE49-F238E27FC236}">
                <a16:creationId xmlns:a16="http://schemas.microsoft.com/office/drawing/2014/main" id="{6ACD9B10-00BE-5707-65A5-5145F85B6C68}"/>
              </a:ext>
            </a:extLst>
          </p:cNvPr>
          <p:cNvGrpSpPr/>
          <p:nvPr/>
        </p:nvGrpSpPr>
        <p:grpSpPr>
          <a:xfrm>
            <a:off x="10994171" y="29671"/>
            <a:ext cx="585847" cy="574083"/>
            <a:chOff x="6096000" y="2091792"/>
            <a:chExt cx="1099255" cy="1077184"/>
          </a:xfrm>
        </p:grpSpPr>
        <p:sp>
          <p:nvSpPr>
            <p:cNvPr id="21" name="Rounded Rectangle 22">
              <a:extLst>
                <a:ext uri="{FF2B5EF4-FFF2-40B4-BE49-F238E27FC236}">
                  <a16:creationId xmlns:a16="http://schemas.microsoft.com/office/drawing/2014/main" id="{9CB71817-9613-0E2F-49D7-D2E2C05E6D51}"/>
                </a:ext>
              </a:extLst>
            </p:cNvPr>
            <p:cNvSpPr/>
            <p:nvPr/>
          </p:nvSpPr>
          <p:spPr>
            <a:xfrm>
              <a:off x="6096000"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22" name="Picture 21" descr="A black and white figure with a blue x mark&#10;&#10;Description automatically generated">
              <a:hlinkClick r:id="rId31" action="ppaction://hlinksldjump"/>
              <a:extLst>
                <a:ext uri="{FF2B5EF4-FFF2-40B4-BE49-F238E27FC236}">
                  <a16:creationId xmlns:a16="http://schemas.microsoft.com/office/drawing/2014/main" id="{1DF4205A-0998-A4FC-BAEA-B84297D5B5E7}"/>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6220467" y="2205225"/>
              <a:ext cx="850319" cy="850319"/>
            </a:xfrm>
            <a:prstGeom prst="roundRect">
              <a:avLst>
                <a:gd name="adj" fmla="val 24237"/>
              </a:avLst>
            </a:prstGeom>
            <a:solidFill>
              <a:srgbClr val="FFFFFF">
                <a:shade val="85000"/>
              </a:srgbClr>
            </a:solidFill>
            <a:ln>
              <a:noFill/>
            </a:ln>
            <a:effectLst/>
          </p:spPr>
        </p:pic>
      </p:grpSp>
      <p:grpSp>
        <p:nvGrpSpPr>
          <p:cNvPr id="23" name="Group 22">
            <a:extLst>
              <a:ext uri="{FF2B5EF4-FFF2-40B4-BE49-F238E27FC236}">
                <a16:creationId xmlns:a16="http://schemas.microsoft.com/office/drawing/2014/main" id="{AF3CE8D0-51D4-FDB1-40AA-52138A94D40F}"/>
              </a:ext>
            </a:extLst>
          </p:cNvPr>
          <p:cNvGrpSpPr/>
          <p:nvPr/>
        </p:nvGrpSpPr>
        <p:grpSpPr>
          <a:xfrm>
            <a:off x="9224142" y="29671"/>
            <a:ext cx="585847" cy="574083"/>
            <a:chOff x="4865175" y="2091792"/>
            <a:chExt cx="1099255" cy="1077184"/>
          </a:xfrm>
        </p:grpSpPr>
        <p:sp>
          <p:nvSpPr>
            <p:cNvPr id="24" name="Rounded Rectangle 11">
              <a:extLst>
                <a:ext uri="{FF2B5EF4-FFF2-40B4-BE49-F238E27FC236}">
                  <a16:creationId xmlns:a16="http://schemas.microsoft.com/office/drawing/2014/main" id="{72C10385-33D0-4BCF-5BAC-8E349A342026}"/>
                </a:ext>
              </a:extLst>
            </p:cNvPr>
            <p:cNvSpPr/>
            <p:nvPr/>
          </p:nvSpPr>
          <p:spPr>
            <a:xfrm>
              <a:off x="4865175"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25" name="Picture 24" descr="A black background with a black square&#10;&#10;Description automatically generated with medium confidence">
              <a:hlinkClick r:id="rId33" action="ppaction://hlinksldjump"/>
              <a:extLst>
                <a:ext uri="{FF2B5EF4-FFF2-40B4-BE49-F238E27FC236}">
                  <a16:creationId xmlns:a16="http://schemas.microsoft.com/office/drawing/2014/main" id="{526398A9-82DA-5D10-0BB8-7C8C335920E1}"/>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5048395" y="2263978"/>
              <a:ext cx="732813" cy="732813"/>
            </a:xfrm>
            <a:prstGeom prst="rect">
              <a:avLst/>
            </a:prstGeom>
          </p:spPr>
        </p:pic>
      </p:grpSp>
      <p:sp>
        <p:nvSpPr>
          <p:cNvPr id="98" name="Rounded Rectangle 9">
            <a:hlinkClick r:id="rId35" action="ppaction://hlinksldjump"/>
            <a:extLst>
              <a:ext uri="{FF2B5EF4-FFF2-40B4-BE49-F238E27FC236}">
                <a16:creationId xmlns:a16="http://schemas.microsoft.com/office/drawing/2014/main" id="{75103B7B-F7A9-A7A6-33D1-8B6B057B65BD}"/>
              </a:ext>
            </a:extLst>
          </p:cNvPr>
          <p:cNvSpPr/>
          <p:nvPr/>
        </p:nvSpPr>
        <p:spPr>
          <a:xfrm>
            <a:off x="769815" y="1710088"/>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MAIN</a:t>
            </a:r>
          </a:p>
        </p:txBody>
      </p:sp>
      <p:pic>
        <p:nvPicPr>
          <p:cNvPr id="102" name="Picture 101">
            <a:extLst>
              <a:ext uri="{FF2B5EF4-FFF2-40B4-BE49-F238E27FC236}">
                <a16:creationId xmlns:a16="http://schemas.microsoft.com/office/drawing/2014/main" id="{AC7A7AC2-8B81-EFC4-FE2D-98CD3F9442E1}"/>
              </a:ext>
            </a:extLst>
          </p:cNvPr>
          <p:cNvPicPr>
            <a:picLocks noChangeAspect="1"/>
          </p:cNvPicPr>
          <p:nvPr/>
        </p:nvPicPr>
        <p:blipFill>
          <a:blip r:embed="rId36"/>
          <a:stretch>
            <a:fillRect/>
          </a:stretch>
        </p:blipFill>
        <p:spPr>
          <a:xfrm rot="20761129">
            <a:off x="2224582" y="137217"/>
            <a:ext cx="768889" cy="768889"/>
          </a:xfrm>
          <a:prstGeom prst="rect">
            <a:avLst/>
          </a:prstGeom>
        </p:spPr>
      </p:pic>
      <p:sp>
        <p:nvSpPr>
          <p:cNvPr id="2" name="Rectangle 1">
            <a:extLst>
              <a:ext uri="{FF2B5EF4-FFF2-40B4-BE49-F238E27FC236}">
                <a16:creationId xmlns:a16="http://schemas.microsoft.com/office/drawing/2014/main" id="{B10851EE-0DA5-AEC2-7445-B801017AA86D}"/>
              </a:ext>
            </a:extLst>
          </p:cNvPr>
          <p:cNvSpPr/>
          <p:nvPr/>
        </p:nvSpPr>
        <p:spPr>
          <a:xfrm>
            <a:off x="2906207" y="79276"/>
            <a:ext cx="931877" cy="646331"/>
          </a:xfrm>
          <a:prstGeom prst="rect">
            <a:avLst/>
          </a:prstGeom>
          <a:noFill/>
          <a:effectLst>
            <a:outerShdw blurRad="50800" dist="38100" dir="2700000" algn="tl" rotWithShape="0">
              <a:prstClr val="black">
                <a:alpha val="40000"/>
              </a:prstClr>
            </a:outerShdw>
          </a:effectLst>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GB" sz="1200" b="1" cap="none" spc="0" dirty="0">
                <a:ln/>
                <a:solidFill>
                  <a:schemeClr val="accent4"/>
                </a:solidFill>
                <a:effectLst/>
              </a:rPr>
              <a:t>CHECK HERE EACH DAY</a:t>
            </a:r>
          </a:p>
        </p:txBody>
      </p:sp>
      <p:sp>
        <p:nvSpPr>
          <p:cNvPr id="84" name="Rounded Rectangle 9">
            <a:hlinkClick r:id="rId25" action="ppaction://hlinksldjump"/>
            <a:extLst>
              <a:ext uri="{FF2B5EF4-FFF2-40B4-BE49-F238E27FC236}">
                <a16:creationId xmlns:a16="http://schemas.microsoft.com/office/drawing/2014/main" id="{9D2704BF-7A88-8C82-B58E-80A9F4941C7B}"/>
              </a:ext>
            </a:extLst>
          </p:cNvPr>
          <p:cNvSpPr/>
          <p:nvPr/>
        </p:nvSpPr>
        <p:spPr>
          <a:xfrm>
            <a:off x="1492523" y="1710087"/>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INFO</a:t>
            </a:r>
          </a:p>
        </p:txBody>
      </p:sp>
      <p:sp>
        <p:nvSpPr>
          <p:cNvPr id="100" name="Rounded Rectangle 9">
            <a:hlinkClick r:id="rId37" action="ppaction://hlinksldjump"/>
            <a:extLst>
              <a:ext uri="{FF2B5EF4-FFF2-40B4-BE49-F238E27FC236}">
                <a16:creationId xmlns:a16="http://schemas.microsoft.com/office/drawing/2014/main" id="{33646DCE-7A61-A5A4-56ED-11CF70E862DE}"/>
              </a:ext>
            </a:extLst>
          </p:cNvPr>
          <p:cNvSpPr/>
          <p:nvPr/>
        </p:nvSpPr>
        <p:spPr>
          <a:xfrm>
            <a:off x="2286476" y="1717826"/>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WSI</a:t>
            </a:r>
          </a:p>
        </p:txBody>
      </p:sp>
      <p:sp>
        <p:nvSpPr>
          <p:cNvPr id="101" name="Rounded Rectangle 9">
            <a:hlinkClick r:id="rId38" action="ppaction://hlinksldjump"/>
            <a:extLst>
              <a:ext uri="{FF2B5EF4-FFF2-40B4-BE49-F238E27FC236}">
                <a16:creationId xmlns:a16="http://schemas.microsoft.com/office/drawing/2014/main" id="{6A425217-8535-48F8-25F4-0CA43C267BF2}"/>
              </a:ext>
            </a:extLst>
          </p:cNvPr>
          <p:cNvSpPr/>
          <p:nvPr/>
        </p:nvSpPr>
        <p:spPr>
          <a:xfrm>
            <a:off x="3124273" y="1726021"/>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BR</a:t>
            </a:r>
          </a:p>
        </p:txBody>
      </p:sp>
      <p:sp>
        <p:nvSpPr>
          <p:cNvPr id="103" name="Rounded Rectangle 9">
            <a:hlinkClick r:id="rId39" action="ppaction://hlinksldjump"/>
            <a:extLst>
              <a:ext uri="{FF2B5EF4-FFF2-40B4-BE49-F238E27FC236}">
                <a16:creationId xmlns:a16="http://schemas.microsoft.com/office/drawing/2014/main" id="{80163C67-BBDC-4102-F3E1-14D4F7057C61}"/>
              </a:ext>
            </a:extLst>
          </p:cNvPr>
          <p:cNvSpPr/>
          <p:nvPr/>
        </p:nvSpPr>
        <p:spPr>
          <a:xfrm>
            <a:off x="3855698" y="1726020"/>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BF</a:t>
            </a:r>
          </a:p>
        </p:txBody>
      </p:sp>
      <p:sp>
        <p:nvSpPr>
          <p:cNvPr id="104" name="Rounded Rectangle 9">
            <a:hlinkClick r:id="rId40" action="ppaction://hlinksldjump"/>
            <a:extLst>
              <a:ext uri="{FF2B5EF4-FFF2-40B4-BE49-F238E27FC236}">
                <a16:creationId xmlns:a16="http://schemas.microsoft.com/office/drawing/2014/main" id="{D324A497-1EDF-2E29-28E2-55B7D120989E}"/>
              </a:ext>
            </a:extLst>
          </p:cNvPr>
          <p:cNvSpPr/>
          <p:nvPr/>
        </p:nvSpPr>
        <p:spPr>
          <a:xfrm>
            <a:off x="5437188" y="1717826"/>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W</a:t>
            </a:r>
          </a:p>
          <a:p>
            <a:pPr lvl="0" algn="ctr"/>
            <a:r>
              <a:rPr lang="en-US" sz="800" dirty="0">
                <a:latin typeface="Arial Rounded MT Bold" panose="020F0704030504030204" pitchFamily="34" charset="77"/>
              </a:rPr>
              <a:t>O</a:t>
            </a:r>
          </a:p>
          <a:p>
            <a:pPr lvl="0" algn="ctr"/>
            <a:r>
              <a:rPr lang="en-US" sz="800" dirty="0">
                <a:latin typeface="Arial Rounded MT Bold" panose="020F0704030504030204" pitchFamily="34" charset="77"/>
              </a:rPr>
              <a:t>W</a:t>
            </a:r>
          </a:p>
        </p:txBody>
      </p:sp>
      <p:sp>
        <p:nvSpPr>
          <p:cNvPr id="105" name="Rounded Rectangle 9">
            <a:hlinkClick r:id="rId41" action="ppaction://hlinksldjump"/>
            <a:extLst>
              <a:ext uri="{FF2B5EF4-FFF2-40B4-BE49-F238E27FC236}">
                <a16:creationId xmlns:a16="http://schemas.microsoft.com/office/drawing/2014/main" id="{E32B05F4-EC28-E202-D259-1943B0510B61}"/>
              </a:ext>
            </a:extLst>
          </p:cNvPr>
          <p:cNvSpPr/>
          <p:nvPr/>
        </p:nvSpPr>
        <p:spPr>
          <a:xfrm>
            <a:off x="6158956" y="1726020"/>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LIT</a:t>
            </a:r>
          </a:p>
        </p:txBody>
      </p:sp>
      <p:sp>
        <p:nvSpPr>
          <p:cNvPr id="106" name="Rounded Rectangle 9">
            <a:hlinkClick r:id="rId42" action="ppaction://hlinksldjump"/>
            <a:extLst>
              <a:ext uri="{FF2B5EF4-FFF2-40B4-BE49-F238E27FC236}">
                <a16:creationId xmlns:a16="http://schemas.microsoft.com/office/drawing/2014/main" id="{397F78FC-ADA9-3859-E964-A2ABC6C8C0D9}"/>
              </a:ext>
            </a:extLst>
          </p:cNvPr>
          <p:cNvSpPr/>
          <p:nvPr/>
        </p:nvSpPr>
        <p:spPr>
          <a:xfrm>
            <a:off x="6900881" y="1732959"/>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NUM</a:t>
            </a:r>
          </a:p>
        </p:txBody>
      </p:sp>
      <p:sp>
        <p:nvSpPr>
          <p:cNvPr id="107" name="Rounded Rectangle 9">
            <a:hlinkClick r:id="rId43" action="ppaction://hlinksldjump"/>
            <a:extLst>
              <a:ext uri="{FF2B5EF4-FFF2-40B4-BE49-F238E27FC236}">
                <a16:creationId xmlns:a16="http://schemas.microsoft.com/office/drawing/2014/main" id="{4B77E1AD-58CC-E3B2-8864-6BA0381EB601}"/>
              </a:ext>
            </a:extLst>
          </p:cNvPr>
          <p:cNvSpPr/>
          <p:nvPr/>
        </p:nvSpPr>
        <p:spPr>
          <a:xfrm>
            <a:off x="8463822" y="1732959"/>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700" dirty="0">
                <a:latin typeface="Arial Rounded MT Bold" panose="020F0704030504030204" pitchFamily="34" charset="77"/>
              </a:rPr>
              <a:t>REF/</a:t>
            </a:r>
          </a:p>
          <a:p>
            <a:pPr lvl="0" algn="ctr"/>
            <a:r>
              <a:rPr lang="en-US" sz="700" dirty="0">
                <a:latin typeface="Arial Rounded MT Bold" panose="020F0704030504030204" pitchFamily="34" charset="77"/>
              </a:rPr>
              <a:t>PRAY</a:t>
            </a:r>
          </a:p>
        </p:txBody>
      </p:sp>
      <p:sp>
        <p:nvSpPr>
          <p:cNvPr id="108" name="Rounded Rectangle 9">
            <a:hlinkClick r:id="rId44" action="ppaction://hlinksldjump"/>
            <a:extLst>
              <a:ext uri="{FF2B5EF4-FFF2-40B4-BE49-F238E27FC236}">
                <a16:creationId xmlns:a16="http://schemas.microsoft.com/office/drawing/2014/main" id="{0970E273-B44F-852D-DA52-A48ED4740173}"/>
              </a:ext>
            </a:extLst>
          </p:cNvPr>
          <p:cNvSpPr/>
          <p:nvPr/>
        </p:nvSpPr>
        <p:spPr>
          <a:xfrm>
            <a:off x="10830300" y="1703603"/>
            <a:ext cx="542987" cy="532085"/>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800" dirty="0">
                <a:latin typeface="Arial Rounded MT Bold" panose="020F0704030504030204" pitchFamily="34" charset="77"/>
              </a:rPr>
              <a:t>AR</a:t>
            </a:r>
          </a:p>
        </p:txBody>
      </p:sp>
    </p:spTree>
    <p:extLst>
      <p:ext uri="{BB962C8B-B14F-4D97-AF65-F5344CB8AC3E}">
        <p14:creationId xmlns:p14="http://schemas.microsoft.com/office/powerpoint/2010/main" val="1433416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102"/>
                                        </p:tgtEl>
                                      </p:cBhvr>
                                    </p:animEffect>
                                    <p:animScale>
                                      <p:cBhvr>
                                        <p:cTn id="7" dur="250" autoRev="1" fill="hold"/>
                                        <p:tgtEl>
                                          <p:spTgt spid="10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FD661C-7F90-E4EE-3E14-86E8DDB76929}"/>
              </a:ext>
            </a:extLst>
          </p:cNvPr>
          <p:cNvSpPr txBox="1"/>
          <p:nvPr/>
        </p:nvSpPr>
        <p:spPr>
          <a:xfrm>
            <a:off x="485030" y="837040"/>
            <a:ext cx="11362414" cy="4832092"/>
          </a:xfrm>
          <a:prstGeom prst="rect">
            <a:avLst/>
          </a:prstGeom>
          <a:noFill/>
        </p:spPr>
        <p:txBody>
          <a:bodyPr wrap="square">
            <a:spAutoFit/>
          </a:bodyPr>
          <a:lstStyle/>
          <a:p>
            <a:pPr algn="l"/>
            <a:r>
              <a:rPr lang="en-GB" sz="1400" b="1" i="0" u="none" strike="noStrike" dirty="0">
                <a:solidFill>
                  <a:srgbClr val="000000"/>
                </a:solidFill>
                <a:effectLst/>
              </a:rPr>
              <a:t>Example:</a:t>
            </a:r>
          </a:p>
          <a:p>
            <a:pPr algn="l"/>
            <a:endParaRPr lang="en-GB" sz="1400" b="1" i="0" u="none" strike="noStrike" dirty="0">
              <a:solidFill>
                <a:srgbClr val="000000"/>
              </a:solidFill>
              <a:effectLst/>
            </a:endParaRPr>
          </a:p>
          <a:p>
            <a:pPr algn="l"/>
            <a:r>
              <a:rPr lang="en-GB" sz="1400" b="1" i="0" u="none" strike="noStrike" dirty="0">
                <a:solidFill>
                  <a:srgbClr val="000000"/>
                </a:solidFill>
                <a:effectLst/>
              </a:rPr>
              <a:t>Whole School Information:</a:t>
            </a:r>
          </a:p>
          <a:p>
            <a:pPr marL="285750" indent="-285750" algn="l">
              <a:buFont typeface="Arial" panose="020B0604020202020204" pitchFamily="34" charset="0"/>
              <a:buChar char="•"/>
            </a:pPr>
            <a:endParaRPr lang="en-GB" sz="1400" b="0" i="0" u="none" strike="noStrike" dirty="0">
              <a:solidFill>
                <a:srgbClr val="000000"/>
              </a:solidFill>
              <a:effectLst/>
            </a:endParaRPr>
          </a:p>
          <a:p>
            <a:pPr marL="342900" indent="-342900" algn="l">
              <a:buFont typeface="+mj-lt"/>
              <a:buAutoNum type="arabicPeriod"/>
            </a:pPr>
            <a:r>
              <a:rPr lang="en-GB" sz="1400" b="1" i="0" u="none" strike="noStrike" dirty="0">
                <a:solidFill>
                  <a:srgbClr val="000000"/>
                </a:solidFill>
                <a:effectLst/>
              </a:rPr>
              <a:t>Key Event:</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1" i="0" u="none" strike="noStrike" dirty="0">
                <a:solidFill>
                  <a:srgbClr val="000000"/>
                </a:solidFill>
                <a:effectLst/>
              </a:rPr>
              <a:t>School Charity Fun Run</a:t>
            </a:r>
            <a:r>
              <a:rPr lang="en-GB" sz="1400" b="0" i="0" u="none" strike="noStrike" dirty="0">
                <a:solidFill>
                  <a:srgbClr val="000000"/>
                </a:solidFill>
                <a:effectLst/>
              </a:rPr>
              <a:t> – Friday, 10th September. All students are encouraged to participate or volunteer. Fundraising forms are available from your form tutor.</a:t>
            </a:r>
          </a:p>
          <a:p>
            <a:pPr marL="342900" indent="-342900" algn="l">
              <a:buFont typeface="+mj-lt"/>
              <a:buAutoNum type="arabicPeriod"/>
            </a:pPr>
            <a:r>
              <a:rPr lang="en-GB" sz="1400" b="1" i="0" u="none" strike="noStrike" dirty="0">
                <a:solidFill>
                  <a:srgbClr val="000000"/>
                </a:solidFill>
                <a:effectLst/>
              </a:rPr>
              <a:t>Extra-Curricular Activities: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1" i="0" u="none" strike="noStrike" dirty="0">
                <a:solidFill>
                  <a:srgbClr val="000000"/>
                </a:solidFill>
                <a:effectLst/>
              </a:rPr>
              <a:t>Drama Club</a:t>
            </a:r>
            <a:r>
              <a:rPr lang="en-GB" sz="1400" b="0" i="0" u="none" strike="noStrike" dirty="0">
                <a:solidFill>
                  <a:srgbClr val="000000"/>
                </a:solidFill>
                <a:effectLst/>
              </a:rPr>
              <a:t> – Rehearsals for the winter play are starting next Monday after school in the drama studio. New members welcome!</a:t>
            </a:r>
          </a:p>
          <a:p>
            <a:pPr marL="742950" lvl="1" indent="-285750" algn="l">
              <a:buFont typeface="Arial" panose="020B0604020202020204" pitchFamily="34" charset="0"/>
              <a:buChar char="•"/>
            </a:pPr>
            <a:r>
              <a:rPr lang="en-GB" sz="1400" b="1" i="0" u="none" strike="noStrike" dirty="0">
                <a:solidFill>
                  <a:srgbClr val="000000"/>
                </a:solidFill>
                <a:effectLst/>
              </a:rPr>
              <a:t>Eco Committee</a:t>
            </a:r>
            <a:r>
              <a:rPr lang="en-GB" sz="1400" b="0" i="0" u="none" strike="noStrike" dirty="0">
                <a:solidFill>
                  <a:srgbClr val="000000"/>
                </a:solidFill>
                <a:effectLst/>
              </a:rPr>
              <a:t> – Meeting on Wednesday during lunch in Room 5 to plan the next recycling initiative.</a:t>
            </a:r>
          </a:p>
          <a:p>
            <a:pPr marL="342900" indent="-342900" algn="l">
              <a:buFont typeface="+mj-lt"/>
              <a:buAutoNum type="arabicPeriod"/>
            </a:pPr>
            <a:r>
              <a:rPr lang="en-GB" sz="1400" b="1" i="0" u="none" strike="noStrike" dirty="0">
                <a:solidFill>
                  <a:srgbClr val="000000"/>
                </a:solidFill>
                <a:effectLst/>
              </a:rPr>
              <a:t>Sporting Results: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Congratulations to the Year 10 boys' football team for winning the regional championship! Well done to all players – photos from the match are on display in the main hall.</a:t>
            </a:r>
          </a:p>
          <a:p>
            <a:pPr marL="342900" indent="-342900" algn="l">
              <a:buFont typeface="+mj-lt"/>
              <a:buAutoNum type="arabicPeriod"/>
            </a:pPr>
            <a:r>
              <a:rPr lang="en-GB" sz="1400" b="1" i="0" u="none" strike="noStrike" dirty="0">
                <a:solidFill>
                  <a:srgbClr val="000000"/>
                </a:solidFill>
                <a:effectLst/>
              </a:rPr>
              <a:t>Club Spotlight:</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1" i="0" u="none" strike="noStrike" dirty="0">
                <a:solidFill>
                  <a:srgbClr val="000000"/>
                </a:solidFill>
                <a:effectLst/>
              </a:rPr>
              <a:t>Art Club</a:t>
            </a:r>
            <a:r>
              <a:rPr lang="en-GB" sz="1400" b="0" i="0" u="none" strike="noStrike" dirty="0">
                <a:solidFill>
                  <a:srgbClr val="000000"/>
                </a:solidFill>
                <a:effectLst/>
              </a:rPr>
              <a:t> – This week’s spotlight is on the Art Club, which meets every Thursday after school in Room 18. Current project: Designing a mural for the school entrance.</a:t>
            </a:r>
          </a:p>
          <a:p>
            <a:pPr marL="342900" indent="-342900" algn="l">
              <a:buFont typeface="+mj-lt"/>
              <a:buAutoNum type="arabicPeriod"/>
            </a:pPr>
            <a:r>
              <a:rPr lang="en-GB" sz="1400" b="1" i="0" u="none" strike="noStrike" dirty="0">
                <a:solidFill>
                  <a:srgbClr val="000000"/>
                </a:solidFill>
                <a:effectLst/>
              </a:rPr>
              <a:t>Student Achievements: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Shoutout to Emily Clarke in Year 12 for winning first place in the National Young Writers’ Competition. Amazing work, Emily!</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The </a:t>
            </a:r>
            <a:r>
              <a:rPr lang="en-GB" sz="1400" b="1" i="0" u="none" strike="noStrike" dirty="0">
                <a:solidFill>
                  <a:srgbClr val="000000"/>
                </a:solidFill>
                <a:effectLst/>
              </a:rPr>
              <a:t>Whole School Information</a:t>
            </a:r>
            <a:r>
              <a:rPr lang="en-GB" sz="1400" b="0" i="0" u="none" strike="noStrike" dirty="0">
                <a:solidFill>
                  <a:srgbClr val="000000"/>
                </a:solidFill>
                <a:effectLst/>
              </a:rPr>
              <a:t> section is crucial for fostering a strong sense of community within the school. By sharing key events, extra-curricular opportunities, and celebrating achievements, this section not only keeps students informed but also motivates them to get involved and take pride in their school. It's an excellent way to ensure that everyone feels included and aware of the diverse opportunities and successes happening around them.</a:t>
            </a:r>
          </a:p>
        </p:txBody>
      </p:sp>
    </p:spTree>
    <p:extLst>
      <p:ext uri="{BB962C8B-B14F-4D97-AF65-F5344CB8AC3E}">
        <p14:creationId xmlns:p14="http://schemas.microsoft.com/office/powerpoint/2010/main" val="387807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367291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86B9C-EDF8-03C3-82CC-90D0C91B7CA0}"/>
              </a:ext>
            </a:extLst>
          </p:cNvPr>
          <p:cNvSpPr>
            <a:spLocks noGrp="1"/>
          </p:cNvSpPr>
          <p:nvPr>
            <p:ph type="title" idx="4294967295"/>
          </p:nvPr>
        </p:nvSpPr>
        <p:spPr>
          <a:xfrm>
            <a:off x="787180" y="-124190"/>
            <a:ext cx="10269136" cy="1325563"/>
          </a:xfrm>
        </p:spPr>
        <p:txBody>
          <a:bodyPr>
            <a:normAutofit/>
          </a:bodyPr>
          <a:lstStyle/>
          <a:p>
            <a:pPr algn="ctr"/>
            <a:r>
              <a:rPr lang="en-GB" sz="6000" dirty="0">
                <a:solidFill>
                  <a:schemeClr val="bg1"/>
                </a:solidFill>
                <a:effectLst>
                  <a:outerShdw blurRad="38100" dist="38100" dir="2700000" algn="tl">
                    <a:srgbClr val="000000">
                      <a:alpha val="43137"/>
                    </a:srgbClr>
                  </a:outerShdw>
                </a:effectLst>
                <a:latin typeface="Universal Serif" panose="020E0705020206020404" pitchFamily="34" charset="77"/>
              </a:rPr>
              <a:t>Behaviour Review</a:t>
            </a:r>
          </a:p>
        </p:txBody>
      </p:sp>
      <p:grpSp>
        <p:nvGrpSpPr>
          <p:cNvPr id="3" name="Group 2">
            <a:extLst>
              <a:ext uri="{FF2B5EF4-FFF2-40B4-BE49-F238E27FC236}">
                <a16:creationId xmlns:a16="http://schemas.microsoft.com/office/drawing/2014/main" id="{58999C51-7F66-2DCF-0496-93DCD90ABC9B}"/>
              </a:ext>
            </a:extLst>
          </p:cNvPr>
          <p:cNvGrpSpPr/>
          <p:nvPr/>
        </p:nvGrpSpPr>
        <p:grpSpPr>
          <a:xfrm>
            <a:off x="11092749" y="0"/>
            <a:ext cx="1099255" cy="1077184"/>
            <a:chOff x="1015547" y="4036341"/>
            <a:chExt cx="1099255" cy="1077184"/>
          </a:xfrm>
        </p:grpSpPr>
        <p:sp>
          <p:nvSpPr>
            <p:cNvPr id="4" name="Rounded Rectangle 29">
              <a:extLst>
                <a:ext uri="{FF2B5EF4-FFF2-40B4-BE49-F238E27FC236}">
                  <a16:creationId xmlns:a16="http://schemas.microsoft.com/office/drawing/2014/main" id="{B5DBEA82-2DAC-98B9-1C3F-4CED731E81FE}"/>
                </a:ext>
              </a:extLst>
            </p:cNvPr>
            <p:cNvSpPr/>
            <p:nvPr/>
          </p:nvSpPr>
          <p:spPr>
            <a:xfrm>
              <a:off x="1015547" y="4036341"/>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ack background with a black square&#10;&#10;Description automatically generated with medium confidence">
              <a:hlinkClick r:id="rId2" action="ppaction://hlinksldjump"/>
              <a:extLst>
                <a:ext uri="{FF2B5EF4-FFF2-40B4-BE49-F238E27FC236}">
                  <a16:creationId xmlns:a16="http://schemas.microsoft.com/office/drawing/2014/main" id="{2E25BB73-75FE-1258-6D69-8E22C482BE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351" y="4117326"/>
              <a:ext cx="915214" cy="915214"/>
            </a:xfrm>
            <a:prstGeom prst="rect">
              <a:avLst/>
            </a:prstGeom>
          </p:spPr>
        </p:pic>
      </p:grpSp>
      <p:pic>
        <p:nvPicPr>
          <p:cNvPr id="7" name="Picture 6" descr="A person sitting on the floor with a calendar and a clock&#10;&#10;Description automatically generated">
            <a:extLst>
              <a:ext uri="{FF2B5EF4-FFF2-40B4-BE49-F238E27FC236}">
                <a16:creationId xmlns:a16="http://schemas.microsoft.com/office/drawing/2014/main" id="{E150F067-F259-3E29-9AA7-7A70E5E94A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0451" y="4277800"/>
            <a:ext cx="2152045" cy="2152045"/>
          </a:xfrm>
          <a:prstGeom prst="roundRect">
            <a:avLst>
              <a:gd name="adj" fmla="val 22365"/>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D266C997-EB5E-9CCB-30DB-218313ED3CB2}"/>
              </a:ext>
            </a:extLst>
          </p:cNvPr>
          <p:cNvSpPr txBox="1"/>
          <p:nvPr/>
        </p:nvSpPr>
        <p:spPr>
          <a:xfrm>
            <a:off x="102282" y="1077184"/>
            <a:ext cx="9809940" cy="5262979"/>
          </a:xfrm>
          <a:prstGeom prst="rect">
            <a:avLst/>
          </a:prstGeom>
          <a:noFill/>
        </p:spPr>
        <p:txBody>
          <a:bodyPr wrap="square">
            <a:spAutoFit/>
          </a:bodyPr>
          <a:lstStyle/>
          <a:p>
            <a:pPr algn="l"/>
            <a:r>
              <a:rPr lang="en-GB" sz="1400" b="0" i="0" u="none" strike="noStrike" dirty="0">
                <a:solidFill>
                  <a:srgbClr val="000000"/>
                </a:solidFill>
                <a:effectLst/>
              </a:rPr>
              <a:t>The </a:t>
            </a:r>
            <a:r>
              <a:rPr lang="en-GB" sz="1400" b="1" i="0" u="none" strike="noStrike" dirty="0">
                <a:solidFill>
                  <a:srgbClr val="000000"/>
                </a:solidFill>
                <a:effectLst/>
              </a:rPr>
              <a:t>Behaviour Review</a:t>
            </a:r>
            <a:r>
              <a:rPr lang="en-GB" sz="1400" b="0" i="0" u="none" strike="noStrike" dirty="0">
                <a:solidFill>
                  <a:srgbClr val="000000"/>
                </a:solidFill>
                <a:effectLst/>
              </a:rPr>
              <a:t> section in the tutor PowerPoint is a powerful tool for promoting positive behaviour across the school. This section highlights and celebrates students and tutor groups that demonstrate outstanding behaviour, reinforcing the school’s values and encouraging others to follow suit. By focusing on positive reinforcement, this section helps to build a supportive and respectful school environment where good behaviour is recognized and rewarded.</a:t>
            </a:r>
          </a:p>
          <a:p>
            <a:pPr algn="l"/>
            <a:endParaRPr lang="en-GB" sz="1400" b="0" i="0" u="none" strike="noStrike" dirty="0">
              <a:solidFill>
                <a:srgbClr val="000000"/>
              </a:solidFill>
              <a:effectLst/>
            </a:endParaRPr>
          </a:p>
          <a:p>
            <a:pPr algn="l"/>
            <a:r>
              <a:rPr lang="en-GB" sz="1400" b="1" i="0" u="none" strike="noStrike" dirty="0">
                <a:solidFill>
                  <a:srgbClr val="000000"/>
                </a:solidFill>
                <a:effectLst/>
              </a:rPr>
              <a:t>Key Points to Include:</a:t>
            </a:r>
          </a:p>
          <a:p>
            <a:pPr algn="l"/>
            <a:endParaRPr lang="en-GB" sz="1400" b="1" i="0" u="none" strike="noStrike" dirty="0">
              <a:solidFill>
                <a:srgbClr val="000000"/>
              </a:solidFill>
              <a:effectLst/>
            </a:endParaRPr>
          </a:p>
          <a:p>
            <a:pPr marL="342900" indent="-342900" algn="l">
              <a:buFont typeface="+mj-lt"/>
              <a:buAutoNum type="arabicPeriod"/>
            </a:pPr>
            <a:r>
              <a:rPr lang="en-GB" sz="1400" b="1" i="0" u="none" strike="noStrike" dirty="0">
                <a:solidFill>
                  <a:srgbClr val="000000"/>
                </a:solidFill>
                <a:effectLst/>
              </a:rPr>
              <a:t>Top Tutor Group:</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Announce the tutor group that has earned the highest behaviour points or demonstrated the best overall behaviour during the week. This can foster a sense of healthy competition and collective pride among students.</a:t>
            </a:r>
          </a:p>
          <a:p>
            <a:pPr marL="342900" indent="-342900" algn="l">
              <a:buFont typeface="+mj-lt"/>
              <a:buAutoNum type="arabicPeriod"/>
            </a:pPr>
            <a:r>
              <a:rPr lang="en-GB" sz="1400" b="1" i="0" u="none" strike="noStrike" dirty="0">
                <a:solidFill>
                  <a:srgbClr val="000000"/>
                </a:solidFill>
                <a:effectLst/>
              </a:rPr>
              <a:t>Top Students: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Highlight individual students who have accumulated the most behaviour points, exhibited exceptional conduct, or made significant positive contributions to the school community. Recognizing these students encourages others to strive for similar achievements.</a:t>
            </a:r>
          </a:p>
          <a:p>
            <a:pPr marL="342900" indent="-342900" algn="l">
              <a:buFont typeface="+mj-lt"/>
              <a:buAutoNum type="arabicPeriod"/>
            </a:pPr>
            <a:r>
              <a:rPr lang="en-GB" sz="1400" b="1" i="0" u="none" strike="noStrike" dirty="0">
                <a:solidFill>
                  <a:srgbClr val="000000"/>
                </a:solidFill>
                <a:effectLst/>
              </a:rPr>
              <a:t>Positive Behaviour Recognition:</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Share examples of positive behaviours observed throughout the school, such as acts of kindness, helping others, or contributing to a positive learning environment. This can inspire students to act similarly.</a:t>
            </a:r>
          </a:p>
          <a:p>
            <a:pPr marL="342900" indent="-342900" algn="l">
              <a:buFont typeface="+mj-lt"/>
              <a:buAutoNum type="arabicPeriod"/>
            </a:pPr>
            <a:r>
              <a:rPr lang="en-GB" sz="1400" b="1" i="0" u="none" strike="noStrike" dirty="0">
                <a:solidFill>
                  <a:srgbClr val="000000"/>
                </a:solidFill>
                <a:effectLst/>
              </a:rPr>
              <a:t>House or Year Group Competitions: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If applicable, update students on any ongoing house or year group competitions related to behaviour, such as rewards for the most improved group or additional privileges for those with outstanding behaviour records.</a:t>
            </a:r>
          </a:p>
          <a:p>
            <a:pPr marL="342900" indent="-342900" algn="l">
              <a:buFont typeface="+mj-lt"/>
              <a:buAutoNum type="arabicPeriod"/>
            </a:pPr>
            <a:r>
              <a:rPr lang="en-GB" sz="1400" b="1" i="0" u="none" strike="noStrike" dirty="0">
                <a:solidFill>
                  <a:srgbClr val="000000"/>
                </a:solidFill>
                <a:effectLst/>
              </a:rPr>
              <a:t>Rewards and Incentives: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Announce any rewards or incentives that are available for positive behaviour, such as certificates, special privileges, or invitations to a rewards event. This gives students a tangible goal to work towards.</a:t>
            </a:r>
          </a:p>
          <a:p>
            <a:pPr algn="l"/>
            <a:endParaRPr lang="en-GB" sz="1400" b="0" i="0" u="none" strike="noStrike" dirty="0">
              <a:solidFill>
                <a:srgbClr val="000000"/>
              </a:solidFill>
              <a:effectLst/>
            </a:endParaRPr>
          </a:p>
        </p:txBody>
      </p:sp>
    </p:spTree>
    <p:extLst>
      <p:ext uri="{BB962C8B-B14F-4D97-AF65-F5344CB8AC3E}">
        <p14:creationId xmlns:p14="http://schemas.microsoft.com/office/powerpoint/2010/main" val="201997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ogo with a dart in the center&#10;&#10;Description automatically generated">
            <a:extLst>
              <a:ext uri="{FF2B5EF4-FFF2-40B4-BE49-F238E27FC236}">
                <a16:creationId xmlns:a16="http://schemas.microsoft.com/office/drawing/2014/main" id="{091DD9CE-A0AF-1B2C-23F0-4A9957204D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2421" y="210207"/>
            <a:ext cx="1676380" cy="1676380"/>
          </a:xfrm>
          <a:prstGeom prst="rect">
            <a:avLst/>
          </a:prstGeom>
        </p:spPr>
      </p:pic>
      <p:pic>
        <p:nvPicPr>
          <p:cNvPr id="5" name="Picture 4" descr="A group of clothespins with smiley faces on them&#10;&#10;Description automatically generated">
            <a:extLst>
              <a:ext uri="{FF2B5EF4-FFF2-40B4-BE49-F238E27FC236}">
                <a16:creationId xmlns:a16="http://schemas.microsoft.com/office/drawing/2014/main" id="{387E597A-7CFB-4A54-14C6-10F2A1278C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82932"/>
            <a:ext cx="2853266" cy="1902177"/>
          </a:xfrm>
          <a:prstGeom prst="rect">
            <a:avLst/>
          </a:prstGeom>
        </p:spPr>
      </p:pic>
      <p:sp>
        <p:nvSpPr>
          <p:cNvPr id="4" name="TextBox 3">
            <a:extLst>
              <a:ext uri="{FF2B5EF4-FFF2-40B4-BE49-F238E27FC236}">
                <a16:creationId xmlns:a16="http://schemas.microsoft.com/office/drawing/2014/main" id="{DB6A149F-E3E4-9D48-3211-63AC8F280DBB}"/>
              </a:ext>
            </a:extLst>
          </p:cNvPr>
          <p:cNvSpPr txBox="1"/>
          <p:nvPr/>
        </p:nvSpPr>
        <p:spPr>
          <a:xfrm>
            <a:off x="715616" y="647114"/>
            <a:ext cx="10368502" cy="6001643"/>
          </a:xfrm>
          <a:prstGeom prst="rect">
            <a:avLst/>
          </a:prstGeom>
          <a:noFill/>
        </p:spPr>
        <p:txBody>
          <a:bodyPr wrap="square">
            <a:spAutoFit/>
          </a:bodyPr>
          <a:lstStyle/>
          <a:p>
            <a:pPr algn="l"/>
            <a:r>
              <a:rPr lang="en-GB" sz="1600" b="1" i="0" u="none" strike="noStrike" dirty="0">
                <a:solidFill>
                  <a:srgbClr val="000000"/>
                </a:solidFill>
                <a:effectLst/>
              </a:rPr>
              <a:t>Example:</a:t>
            </a:r>
          </a:p>
          <a:p>
            <a:pPr algn="l"/>
            <a:endParaRPr lang="en-GB" sz="1600" b="1" i="0" u="none" strike="noStrike" dirty="0">
              <a:solidFill>
                <a:srgbClr val="000000"/>
              </a:solidFill>
              <a:effectLst/>
            </a:endParaRPr>
          </a:p>
          <a:p>
            <a:pPr algn="l"/>
            <a:r>
              <a:rPr lang="en-GB" sz="1600" b="1" i="0" u="none" strike="noStrike" dirty="0">
                <a:solidFill>
                  <a:srgbClr val="000000"/>
                </a:solidFill>
                <a:effectLst/>
              </a:rPr>
              <a:t>Behaviour Review:</a:t>
            </a:r>
          </a:p>
          <a:p>
            <a:pPr marL="285750" indent="-285750" algn="l">
              <a:buFont typeface="Arial" panose="020B0604020202020204" pitchFamily="34" charset="0"/>
              <a:buChar char="•"/>
            </a:pPr>
            <a:endParaRPr lang="en-GB" sz="1600" b="0" i="0" u="none" strike="noStrike" dirty="0">
              <a:solidFill>
                <a:srgbClr val="000000"/>
              </a:solidFill>
              <a:effectLst/>
            </a:endParaRPr>
          </a:p>
          <a:p>
            <a:pPr marL="342900" indent="-342900" algn="l">
              <a:buFont typeface="+mj-lt"/>
              <a:buAutoNum type="arabicPeriod"/>
            </a:pPr>
            <a:r>
              <a:rPr lang="en-GB" sz="1600" b="1" i="0" u="none" strike="noStrike" dirty="0">
                <a:solidFill>
                  <a:srgbClr val="000000"/>
                </a:solidFill>
                <a:effectLst/>
              </a:rPr>
              <a:t>Top Tutor Group:</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0" i="0" u="none" strike="noStrike" dirty="0">
                <a:solidFill>
                  <a:srgbClr val="000000"/>
                </a:solidFill>
                <a:effectLst/>
              </a:rPr>
              <a:t>Congratulations to </a:t>
            </a:r>
            <a:r>
              <a:rPr lang="en-GB" sz="1600" b="1" i="0" u="none" strike="noStrike" dirty="0">
                <a:solidFill>
                  <a:srgbClr val="000000"/>
                </a:solidFill>
                <a:effectLst/>
              </a:rPr>
              <a:t>9A</a:t>
            </a:r>
            <a:r>
              <a:rPr lang="en-GB" sz="1600" b="0" i="0" u="none" strike="noStrike" dirty="0">
                <a:solidFill>
                  <a:srgbClr val="000000"/>
                </a:solidFill>
                <a:effectLst/>
              </a:rPr>
              <a:t>, who are this week’s top tutor group with the highest number of behaviour points! Keep up the excellent work!</a:t>
            </a:r>
          </a:p>
          <a:p>
            <a:pPr marL="342900" indent="-342900" algn="l">
              <a:buFont typeface="+mj-lt"/>
              <a:buAutoNum type="arabicPeriod"/>
            </a:pPr>
            <a:r>
              <a:rPr lang="en-GB" sz="1600" b="1" i="0" u="none" strike="noStrike" dirty="0">
                <a:solidFill>
                  <a:srgbClr val="000000"/>
                </a:solidFill>
                <a:effectLst/>
              </a:rPr>
              <a:t>Top Students:</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1" i="0" u="none" strike="noStrike" dirty="0">
                <a:solidFill>
                  <a:srgbClr val="000000"/>
                </a:solidFill>
                <a:effectLst/>
              </a:rPr>
              <a:t>Sophie (Year 7)</a:t>
            </a:r>
            <a:r>
              <a:rPr lang="en-GB" sz="1600" b="0" i="0" u="none" strike="noStrike" dirty="0">
                <a:solidFill>
                  <a:srgbClr val="000000"/>
                </a:solidFill>
                <a:effectLst/>
              </a:rPr>
              <a:t> and </a:t>
            </a:r>
            <a:r>
              <a:rPr lang="en-GB" sz="1600" b="1" i="0" u="none" strike="noStrike" dirty="0">
                <a:solidFill>
                  <a:srgbClr val="000000"/>
                </a:solidFill>
                <a:effectLst/>
              </a:rPr>
              <a:t>Aiden (Year 11)</a:t>
            </a:r>
            <a:r>
              <a:rPr lang="en-GB" sz="1600" b="0" i="0" u="none" strike="noStrike" dirty="0">
                <a:solidFill>
                  <a:srgbClr val="000000"/>
                </a:solidFill>
                <a:effectLst/>
              </a:rPr>
              <a:t> are our top students this week, each earning the most behaviour points in their year groups. Well done for setting such a great example!</a:t>
            </a:r>
          </a:p>
          <a:p>
            <a:pPr marL="342900" indent="-342900" algn="l">
              <a:buFont typeface="+mj-lt"/>
              <a:buAutoNum type="arabicPeriod"/>
            </a:pPr>
            <a:r>
              <a:rPr lang="en-GB" sz="1600" b="1" i="0" u="none" strike="noStrike" dirty="0">
                <a:solidFill>
                  <a:srgbClr val="000000"/>
                </a:solidFill>
                <a:effectLst/>
              </a:rPr>
              <a:t>Positive Behaviour Spotlight:</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0" i="0" u="none" strike="noStrike" dirty="0">
                <a:solidFill>
                  <a:srgbClr val="000000"/>
                </a:solidFill>
                <a:effectLst/>
              </a:rPr>
              <a:t>A big thank you to everyone who participated in last week’s school clean-up. Your efforts have made a huge difference in keeping our school environment clean and welcoming.</a:t>
            </a:r>
          </a:p>
          <a:p>
            <a:pPr marL="342900" indent="-342900" algn="l">
              <a:buFont typeface="+mj-lt"/>
              <a:buAutoNum type="arabicPeriod"/>
            </a:pPr>
            <a:r>
              <a:rPr lang="en-GB" sz="1600" b="1" i="0" u="none" strike="noStrike" dirty="0">
                <a:solidFill>
                  <a:srgbClr val="000000"/>
                </a:solidFill>
                <a:effectLst/>
              </a:rPr>
              <a:t>House Competition Update:</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1" i="0" u="none" strike="noStrike" dirty="0">
                <a:solidFill>
                  <a:srgbClr val="000000"/>
                </a:solidFill>
                <a:effectLst/>
              </a:rPr>
              <a:t>Phoenix House</a:t>
            </a:r>
            <a:r>
              <a:rPr lang="en-GB" sz="1600" b="0" i="0" u="none" strike="noStrike" dirty="0">
                <a:solidFill>
                  <a:srgbClr val="000000"/>
                </a:solidFill>
                <a:effectLst/>
              </a:rPr>
              <a:t> is currently leading in the behaviour points competition! Will they hold the top spot until the end of the term? Keep earning those points!</a:t>
            </a:r>
          </a:p>
          <a:p>
            <a:pPr marL="342900" indent="-342900" algn="l">
              <a:buFont typeface="+mj-lt"/>
              <a:buAutoNum type="arabicPeriod"/>
            </a:pPr>
            <a:r>
              <a:rPr lang="en-GB" sz="1600" b="1" i="0" u="none" strike="noStrike" dirty="0">
                <a:solidFill>
                  <a:srgbClr val="000000"/>
                </a:solidFill>
                <a:effectLst/>
              </a:rPr>
              <a:t>Reward Alert:</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0" i="0" u="none" strike="noStrike" dirty="0">
                <a:solidFill>
                  <a:srgbClr val="000000"/>
                </a:solidFill>
                <a:effectLst/>
              </a:rPr>
              <a:t>All students in the top tutor group and top students of the week will receive a certificate and an invitation to a special lunch with the Headteacher next Friday.</a:t>
            </a:r>
          </a:p>
          <a:p>
            <a:pPr algn="l"/>
            <a:endParaRPr lang="en-GB" sz="1600" b="0" i="0" u="none" strike="noStrike" dirty="0">
              <a:solidFill>
                <a:srgbClr val="000000"/>
              </a:solidFill>
              <a:effectLst/>
            </a:endParaRPr>
          </a:p>
          <a:p>
            <a:pPr algn="l"/>
            <a:r>
              <a:rPr lang="en-GB" sz="1600" b="0" i="0" u="none" strike="noStrike" dirty="0">
                <a:solidFill>
                  <a:srgbClr val="000000"/>
                </a:solidFill>
                <a:effectLst/>
              </a:rPr>
              <a:t>The </a:t>
            </a:r>
            <a:r>
              <a:rPr lang="en-GB" sz="1600" b="1" i="0" u="none" strike="noStrike" dirty="0">
                <a:solidFill>
                  <a:srgbClr val="000000"/>
                </a:solidFill>
                <a:effectLst/>
              </a:rPr>
              <a:t>Behaviour Review</a:t>
            </a:r>
            <a:r>
              <a:rPr lang="en-GB" sz="1600" b="0" i="0" u="none" strike="noStrike" dirty="0">
                <a:solidFill>
                  <a:srgbClr val="000000"/>
                </a:solidFill>
                <a:effectLst/>
              </a:rPr>
              <a:t> section is an effective way to promote and sustain positive behaviour throughout the school. By regularly recognizing and rewarding good conduct, this section encourages students to take pride in their behaviour and motivates them to contribute positively to their school community. It also helps to foster a culture of respect, responsibility, and excellence, which benefits everyone in the school.</a:t>
            </a:r>
            <a:endParaRPr lang="en-US" sz="1600" dirty="0"/>
          </a:p>
        </p:txBody>
      </p:sp>
    </p:spTree>
    <p:extLst>
      <p:ext uri="{BB962C8B-B14F-4D97-AF65-F5344CB8AC3E}">
        <p14:creationId xmlns:p14="http://schemas.microsoft.com/office/powerpoint/2010/main" val="135242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2CEA6D87-C49F-6CA5-17B5-C7A96A317C76}"/>
              </a:ext>
            </a:extLst>
          </p:cNvPr>
          <p:cNvSpPr/>
          <p:nvPr/>
        </p:nvSpPr>
        <p:spPr>
          <a:xfrm>
            <a:off x="145323" y="1039528"/>
            <a:ext cx="3869356" cy="2820200"/>
          </a:xfrm>
          <a:prstGeom prst="roundRect">
            <a:avLst>
              <a:gd name="adj" fmla="val 11745"/>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solidFill>
              <a:schemeClr val="accent1">
                <a:shade val="1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effectLst>
                  <a:outerShdw blurRad="50800" dist="38100" dir="2700000" algn="tl" rotWithShape="0">
                    <a:prstClr val="black">
                      <a:alpha val="40000"/>
                    </a:prstClr>
                  </a:outerShdw>
                </a:effectLst>
              </a:rPr>
              <a:t>BEST TUTOR GROUP</a:t>
            </a:r>
          </a:p>
        </p:txBody>
      </p:sp>
      <p:sp>
        <p:nvSpPr>
          <p:cNvPr id="6" name="Rounded Rectangle 5">
            <a:extLst>
              <a:ext uri="{FF2B5EF4-FFF2-40B4-BE49-F238E27FC236}">
                <a16:creationId xmlns:a16="http://schemas.microsoft.com/office/drawing/2014/main" id="{051073E3-7631-D405-BFAC-2FF51E078424}"/>
              </a:ext>
            </a:extLst>
          </p:cNvPr>
          <p:cNvSpPr/>
          <p:nvPr/>
        </p:nvSpPr>
        <p:spPr>
          <a:xfrm>
            <a:off x="8177321" y="608800"/>
            <a:ext cx="3869356" cy="2820200"/>
          </a:xfrm>
          <a:prstGeom prst="roundRect">
            <a:avLst>
              <a:gd name="adj" fmla="val 11745"/>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a:solidFill>
              <a:schemeClr val="accent1">
                <a:shade val="1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effectLst>
                  <a:outerShdw blurRad="50800" dist="38100" dir="2700000" algn="tl" rotWithShape="0">
                    <a:prstClr val="black">
                      <a:alpha val="40000"/>
                    </a:prstClr>
                  </a:outerShdw>
                </a:effectLst>
              </a:rPr>
              <a:t>HIGHEST POINTS SCORED</a:t>
            </a:r>
          </a:p>
        </p:txBody>
      </p:sp>
    </p:spTree>
    <p:extLst>
      <p:ext uri="{BB962C8B-B14F-4D97-AF65-F5344CB8AC3E}">
        <p14:creationId xmlns:p14="http://schemas.microsoft.com/office/powerpoint/2010/main" val="4197010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4" fill="hold" grpId="0" nodeType="afterEffect">
                                  <p:stCondLst>
                                    <p:cond delay="0"/>
                                  </p:stCondLst>
                                  <p:childTnLst>
                                    <p:animEffect transition="out" filter="wipe(down)">
                                      <p:cBhvr>
                                        <p:cTn id="6" dur="8000"/>
                                        <p:tgtEl>
                                          <p:spTgt spid="5"/>
                                        </p:tgtEl>
                                      </p:cBhvr>
                                    </p:animEffect>
                                    <p:set>
                                      <p:cBhvr>
                                        <p:cTn id="7" dur="1" fill="hold">
                                          <p:stCondLst>
                                            <p:cond delay="7999"/>
                                          </p:stCondLst>
                                        </p:cTn>
                                        <p:tgtEl>
                                          <p:spTgt spid="5"/>
                                        </p:tgtEl>
                                        <p:attrNameLst>
                                          <p:attrName>style.visibility</p:attrName>
                                        </p:attrNameLst>
                                      </p:cBhvr>
                                      <p:to>
                                        <p:strVal val="hidden"/>
                                      </p:to>
                                    </p:set>
                                  </p:childTnLst>
                                </p:cTn>
                              </p:par>
                            </p:childTnLst>
                          </p:cTn>
                        </p:par>
                        <p:par>
                          <p:cTn id="8" fill="hold">
                            <p:stCondLst>
                              <p:cond delay="8000"/>
                            </p:stCondLst>
                            <p:childTnLst>
                              <p:par>
                                <p:cTn id="9" presetID="22" presetClass="exit" presetSubtype="4" fill="hold" grpId="0" nodeType="afterEffect">
                                  <p:stCondLst>
                                    <p:cond delay="0"/>
                                  </p:stCondLst>
                                  <p:childTnLst>
                                    <p:animEffect transition="out" filter="wipe(down)">
                                      <p:cBhvr>
                                        <p:cTn id="10" dur="8000"/>
                                        <p:tgtEl>
                                          <p:spTgt spid="6"/>
                                        </p:tgtEl>
                                      </p:cBhvr>
                                    </p:animEffect>
                                    <p:set>
                                      <p:cBhvr>
                                        <p:cTn id="11" dur="1" fill="hold">
                                          <p:stCondLst>
                                            <p:cond delay="7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2CEA6D87-C49F-6CA5-17B5-C7A96A317C76}"/>
              </a:ext>
            </a:extLst>
          </p:cNvPr>
          <p:cNvSpPr/>
          <p:nvPr/>
        </p:nvSpPr>
        <p:spPr>
          <a:xfrm>
            <a:off x="8071443" y="3224463"/>
            <a:ext cx="3869356" cy="2820200"/>
          </a:xfrm>
          <a:prstGeom prst="roundRect">
            <a:avLst>
              <a:gd name="adj" fmla="val 11745"/>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a:solidFill>
              <a:schemeClr val="accent1">
                <a:shade val="1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effectLst>
                  <a:outerShdw blurRad="50800" dist="38100" dir="2700000" algn="tl" rotWithShape="0">
                    <a:prstClr val="black">
                      <a:alpha val="40000"/>
                    </a:prstClr>
                  </a:outerShdw>
                </a:effectLst>
              </a:rPr>
              <a:t>BEST TUTOR GROUP</a:t>
            </a:r>
          </a:p>
        </p:txBody>
      </p:sp>
      <p:sp>
        <p:nvSpPr>
          <p:cNvPr id="6" name="Rounded Rectangle 5">
            <a:extLst>
              <a:ext uri="{FF2B5EF4-FFF2-40B4-BE49-F238E27FC236}">
                <a16:creationId xmlns:a16="http://schemas.microsoft.com/office/drawing/2014/main" id="{051073E3-7631-D405-BFAC-2FF51E078424}"/>
              </a:ext>
            </a:extLst>
          </p:cNvPr>
          <p:cNvSpPr/>
          <p:nvPr/>
        </p:nvSpPr>
        <p:spPr>
          <a:xfrm>
            <a:off x="8071443" y="117912"/>
            <a:ext cx="3869356" cy="2820200"/>
          </a:xfrm>
          <a:prstGeom prst="roundRect">
            <a:avLst>
              <a:gd name="adj" fmla="val 11745"/>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solidFill>
              <a:schemeClr val="accent1">
                <a:shade val="1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effectLst>
                  <a:outerShdw blurRad="50800" dist="38100" dir="2700000" algn="tl" rotWithShape="0">
                    <a:prstClr val="black">
                      <a:alpha val="40000"/>
                    </a:prstClr>
                  </a:outerShdw>
                </a:effectLst>
              </a:rPr>
              <a:t>HIGHEST POINTS SCORED</a:t>
            </a:r>
          </a:p>
        </p:txBody>
      </p:sp>
    </p:spTree>
    <p:extLst>
      <p:ext uri="{BB962C8B-B14F-4D97-AF65-F5344CB8AC3E}">
        <p14:creationId xmlns:p14="http://schemas.microsoft.com/office/powerpoint/2010/main" val="252507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4" fill="hold" grpId="0" nodeType="afterEffect">
                                  <p:stCondLst>
                                    <p:cond delay="0"/>
                                  </p:stCondLst>
                                  <p:childTnLst>
                                    <p:animEffect transition="out" filter="wipe(down)">
                                      <p:cBhvr>
                                        <p:cTn id="6" dur="8000"/>
                                        <p:tgtEl>
                                          <p:spTgt spid="5"/>
                                        </p:tgtEl>
                                      </p:cBhvr>
                                    </p:animEffect>
                                    <p:set>
                                      <p:cBhvr>
                                        <p:cTn id="7" dur="1" fill="hold">
                                          <p:stCondLst>
                                            <p:cond delay="7999"/>
                                          </p:stCondLst>
                                        </p:cTn>
                                        <p:tgtEl>
                                          <p:spTgt spid="5"/>
                                        </p:tgtEl>
                                        <p:attrNameLst>
                                          <p:attrName>style.visibility</p:attrName>
                                        </p:attrNameLst>
                                      </p:cBhvr>
                                      <p:to>
                                        <p:strVal val="hidden"/>
                                      </p:to>
                                    </p:set>
                                  </p:childTnLst>
                                </p:cTn>
                              </p:par>
                            </p:childTnLst>
                          </p:cTn>
                        </p:par>
                        <p:par>
                          <p:cTn id="8" fill="hold">
                            <p:stCondLst>
                              <p:cond delay="8000"/>
                            </p:stCondLst>
                            <p:childTnLst>
                              <p:par>
                                <p:cTn id="9" presetID="22" presetClass="exit" presetSubtype="4" fill="hold" grpId="0" nodeType="afterEffect">
                                  <p:stCondLst>
                                    <p:cond delay="0"/>
                                  </p:stCondLst>
                                  <p:childTnLst>
                                    <p:animEffect transition="out" filter="wipe(down)">
                                      <p:cBhvr>
                                        <p:cTn id="10" dur="8000"/>
                                        <p:tgtEl>
                                          <p:spTgt spid="6"/>
                                        </p:tgtEl>
                                      </p:cBhvr>
                                    </p:animEffect>
                                    <p:set>
                                      <p:cBhvr>
                                        <p:cTn id="11" dur="1" fill="hold">
                                          <p:stCondLst>
                                            <p:cond delay="7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bg>
      <p:bgPr>
        <a:blipFill>
          <a:blip r:embed="rId2"/>
          <a:stretch>
            <a:fillRect/>
          </a:stretch>
        </a:blip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2CEA6D87-C49F-6CA5-17B5-C7A96A317C76}"/>
              </a:ext>
            </a:extLst>
          </p:cNvPr>
          <p:cNvSpPr/>
          <p:nvPr/>
        </p:nvSpPr>
        <p:spPr>
          <a:xfrm>
            <a:off x="361607" y="3429000"/>
            <a:ext cx="3869356" cy="2820200"/>
          </a:xfrm>
          <a:prstGeom prst="roundRect">
            <a:avLst>
              <a:gd name="adj" fmla="val 11745"/>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solidFill>
              <a:schemeClr val="accent1">
                <a:shade val="1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effectLst>
                  <a:outerShdw blurRad="50800" dist="38100" dir="2700000" algn="tl" rotWithShape="0">
                    <a:prstClr val="black">
                      <a:alpha val="40000"/>
                    </a:prstClr>
                  </a:outerShdw>
                </a:effectLst>
              </a:rPr>
              <a:t>BEST TUTOR GROUP</a:t>
            </a:r>
          </a:p>
        </p:txBody>
      </p:sp>
      <p:sp>
        <p:nvSpPr>
          <p:cNvPr id="6" name="Rounded Rectangle 5">
            <a:extLst>
              <a:ext uri="{FF2B5EF4-FFF2-40B4-BE49-F238E27FC236}">
                <a16:creationId xmlns:a16="http://schemas.microsoft.com/office/drawing/2014/main" id="{051073E3-7631-D405-BFAC-2FF51E078424}"/>
              </a:ext>
            </a:extLst>
          </p:cNvPr>
          <p:cNvSpPr/>
          <p:nvPr/>
        </p:nvSpPr>
        <p:spPr>
          <a:xfrm>
            <a:off x="823620" y="146788"/>
            <a:ext cx="3869356" cy="2820200"/>
          </a:xfrm>
          <a:prstGeom prst="roundRect">
            <a:avLst>
              <a:gd name="adj" fmla="val 11745"/>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solidFill>
              <a:schemeClr val="accent1">
                <a:shade val="1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effectLst>
                  <a:outerShdw blurRad="50800" dist="38100" dir="2700000" algn="tl" rotWithShape="0">
                    <a:prstClr val="black">
                      <a:alpha val="40000"/>
                    </a:prstClr>
                  </a:outerShdw>
                </a:effectLst>
              </a:rPr>
              <a:t>HIGHEST POINTS SCORED</a:t>
            </a:r>
          </a:p>
        </p:txBody>
      </p:sp>
    </p:spTree>
    <p:extLst>
      <p:ext uri="{BB962C8B-B14F-4D97-AF65-F5344CB8AC3E}">
        <p14:creationId xmlns:p14="http://schemas.microsoft.com/office/powerpoint/2010/main" val="410107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4" fill="hold" grpId="0" nodeType="afterEffect">
                                  <p:stCondLst>
                                    <p:cond delay="0"/>
                                  </p:stCondLst>
                                  <p:childTnLst>
                                    <p:animEffect transition="out" filter="wipe(down)">
                                      <p:cBhvr>
                                        <p:cTn id="6" dur="8000"/>
                                        <p:tgtEl>
                                          <p:spTgt spid="5"/>
                                        </p:tgtEl>
                                      </p:cBhvr>
                                    </p:animEffect>
                                    <p:set>
                                      <p:cBhvr>
                                        <p:cTn id="7" dur="1" fill="hold">
                                          <p:stCondLst>
                                            <p:cond delay="7999"/>
                                          </p:stCondLst>
                                        </p:cTn>
                                        <p:tgtEl>
                                          <p:spTgt spid="5"/>
                                        </p:tgtEl>
                                        <p:attrNameLst>
                                          <p:attrName>style.visibility</p:attrName>
                                        </p:attrNameLst>
                                      </p:cBhvr>
                                      <p:to>
                                        <p:strVal val="hidden"/>
                                      </p:to>
                                    </p:set>
                                  </p:childTnLst>
                                </p:cTn>
                              </p:par>
                            </p:childTnLst>
                          </p:cTn>
                        </p:par>
                        <p:par>
                          <p:cTn id="8" fill="hold">
                            <p:stCondLst>
                              <p:cond delay="8000"/>
                            </p:stCondLst>
                            <p:childTnLst>
                              <p:par>
                                <p:cTn id="9" presetID="22" presetClass="exit" presetSubtype="4" fill="hold" grpId="0" nodeType="afterEffect">
                                  <p:stCondLst>
                                    <p:cond delay="0"/>
                                  </p:stCondLst>
                                  <p:childTnLst>
                                    <p:animEffect transition="out" filter="wipe(down)">
                                      <p:cBhvr>
                                        <p:cTn id="10" dur="8000"/>
                                        <p:tgtEl>
                                          <p:spTgt spid="6"/>
                                        </p:tgtEl>
                                      </p:cBhvr>
                                    </p:animEffect>
                                    <p:set>
                                      <p:cBhvr>
                                        <p:cTn id="11" dur="1" fill="hold">
                                          <p:stCondLst>
                                            <p:cond delay="7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bg>
      <p:bgPr>
        <a:blipFill dpi="0" rotWithShape="1">
          <a:blip r:embed="rId2">
            <a:lum/>
          </a:blip>
          <a:srcRect/>
          <a:stretch>
            <a:fillRect l="-21000" r="-20000"/>
          </a:stretch>
        </a:blip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2CEA6D87-C49F-6CA5-17B5-C7A96A317C76}"/>
              </a:ext>
            </a:extLst>
          </p:cNvPr>
          <p:cNvSpPr/>
          <p:nvPr/>
        </p:nvSpPr>
        <p:spPr>
          <a:xfrm>
            <a:off x="939123" y="98662"/>
            <a:ext cx="3869356" cy="2820200"/>
          </a:xfrm>
          <a:prstGeom prst="roundRect">
            <a:avLst>
              <a:gd name="adj" fmla="val 11745"/>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a:solidFill>
              <a:schemeClr val="accent1">
                <a:shade val="1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effectLst>
                  <a:outerShdw blurRad="50800" dist="38100" dir="2700000" algn="tl" rotWithShape="0">
                    <a:prstClr val="black">
                      <a:alpha val="40000"/>
                    </a:prstClr>
                  </a:outerShdw>
                </a:effectLst>
              </a:rPr>
              <a:t>BEST TUTOR GROUP</a:t>
            </a:r>
          </a:p>
        </p:txBody>
      </p:sp>
      <p:sp>
        <p:nvSpPr>
          <p:cNvPr id="6" name="Rounded Rectangle 5">
            <a:extLst>
              <a:ext uri="{FF2B5EF4-FFF2-40B4-BE49-F238E27FC236}">
                <a16:creationId xmlns:a16="http://schemas.microsoft.com/office/drawing/2014/main" id="{051073E3-7631-D405-BFAC-2FF51E078424}"/>
              </a:ext>
            </a:extLst>
          </p:cNvPr>
          <p:cNvSpPr/>
          <p:nvPr/>
        </p:nvSpPr>
        <p:spPr>
          <a:xfrm>
            <a:off x="8148446" y="98662"/>
            <a:ext cx="3869356" cy="2820200"/>
          </a:xfrm>
          <a:prstGeom prst="roundRect">
            <a:avLst>
              <a:gd name="adj" fmla="val 11745"/>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solidFill>
              <a:schemeClr val="accent1">
                <a:shade val="15000"/>
              </a:schemeClr>
            </a:solid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effectLst>
                  <a:outerShdw blurRad="50800" dist="38100" dir="2700000" algn="tl" rotWithShape="0">
                    <a:prstClr val="black">
                      <a:alpha val="40000"/>
                    </a:prstClr>
                  </a:outerShdw>
                </a:effectLst>
              </a:rPr>
              <a:t>HIGHEST POINTS SCORED</a:t>
            </a:r>
          </a:p>
        </p:txBody>
      </p:sp>
    </p:spTree>
    <p:extLst>
      <p:ext uri="{BB962C8B-B14F-4D97-AF65-F5344CB8AC3E}">
        <p14:creationId xmlns:p14="http://schemas.microsoft.com/office/powerpoint/2010/main" val="84587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4" fill="hold" grpId="0" nodeType="afterEffect">
                                  <p:stCondLst>
                                    <p:cond delay="0"/>
                                  </p:stCondLst>
                                  <p:childTnLst>
                                    <p:animEffect transition="out" filter="wipe(down)">
                                      <p:cBhvr>
                                        <p:cTn id="6" dur="8000"/>
                                        <p:tgtEl>
                                          <p:spTgt spid="5"/>
                                        </p:tgtEl>
                                      </p:cBhvr>
                                    </p:animEffect>
                                    <p:set>
                                      <p:cBhvr>
                                        <p:cTn id="7" dur="1" fill="hold">
                                          <p:stCondLst>
                                            <p:cond delay="7999"/>
                                          </p:stCondLst>
                                        </p:cTn>
                                        <p:tgtEl>
                                          <p:spTgt spid="5"/>
                                        </p:tgtEl>
                                        <p:attrNameLst>
                                          <p:attrName>style.visibility</p:attrName>
                                        </p:attrNameLst>
                                      </p:cBhvr>
                                      <p:to>
                                        <p:strVal val="hidden"/>
                                      </p:to>
                                    </p:set>
                                  </p:childTnLst>
                                </p:cTn>
                              </p:par>
                            </p:childTnLst>
                          </p:cTn>
                        </p:par>
                        <p:par>
                          <p:cTn id="8" fill="hold">
                            <p:stCondLst>
                              <p:cond delay="8000"/>
                            </p:stCondLst>
                            <p:childTnLst>
                              <p:par>
                                <p:cTn id="9" presetID="22" presetClass="exit" presetSubtype="4" fill="hold" grpId="0" nodeType="afterEffect">
                                  <p:stCondLst>
                                    <p:cond delay="0"/>
                                  </p:stCondLst>
                                  <p:childTnLst>
                                    <p:animEffect transition="out" filter="wipe(down)">
                                      <p:cBhvr>
                                        <p:cTn id="10" dur="8000"/>
                                        <p:tgtEl>
                                          <p:spTgt spid="6"/>
                                        </p:tgtEl>
                                      </p:cBhvr>
                                    </p:animEffect>
                                    <p:set>
                                      <p:cBhvr>
                                        <p:cTn id="11" dur="1" fill="hold">
                                          <p:stCondLst>
                                            <p:cond delay="7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73A5-0FD9-088E-C5CC-C9169F6689B1}"/>
              </a:ext>
            </a:extLst>
          </p:cNvPr>
          <p:cNvSpPr>
            <a:spLocks noGrp="1"/>
          </p:cNvSpPr>
          <p:nvPr>
            <p:ph type="title" idx="4294967295"/>
          </p:nvPr>
        </p:nvSpPr>
        <p:spPr>
          <a:xfrm>
            <a:off x="870204" y="606565"/>
            <a:ext cx="10451592" cy="1325563"/>
          </a:xfrm>
        </p:spPr>
        <p:txBody>
          <a:bodyPr vert="horz" lIns="91440" tIns="45720" rIns="91440" bIns="45720" rtlCol="0" anchor="ctr">
            <a:normAutofit/>
          </a:bodyPr>
          <a:lstStyle/>
          <a:p>
            <a:pPr algn="ctr"/>
            <a:r>
              <a:rPr lang="en-US" kern="1200">
                <a:solidFill>
                  <a:schemeClr val="tx1"/>
                </a:solidFill>
                <a:latin typeface="+mj-lt"/>
                <a:ea typeface="+mj-ea"/>
                <a:cs typeface="+mj-cs"/>
              </a:rPr>
              <a:t>COMMITMENT TO LEARNING</a:t>
            </a:r>
          </a:p>
        </p:txBody>
      </p:sp>
      <p:pic>
        <p:nvPicPr>
          <p:cNvPr id="6" name="Picture 5" descr="A black and blue line drawing of a book and a pen&#10;&#10;Description automatically generated">
            <a:extLst>
              <a:ext uri="{FF2B5EF4-FFF2-40B4-BE49-F238E27FC236}">
                <a16:creationId xmlns:a16="http://schemas.microsoft.com/office/drawing/2014/main" id="{CB7EF47D-4092-05A3-2D4A-7DB7AF21E3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1250" y="2030771"/>
            <a:ext cx="3771901" cy="3771901"/>
          </a:xfrm>
          <a:prstGeom prst="rect">
            <a:avLst/>
          </a:prstGeom>
        </p:spPr>
      </p:pic>
      <p:pic>
        <p:nvPicPr>
          <p:cNvPr id="8" name="Picture 7" descr="A sticker of hands holding a book&#10;&#10;Description automatically generated">
            <a:extLst>
              <a:ext uri="{FF2B5EF4-FFF2-40B4-BE49-F238E27FC236}">
                <a16:creationId xmlns:a16="http://schemas.microsoft.com/office/drawing/2014/main" id="{F67D88E6-59F6-81FC-6976-E5FE202E59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435" y="1614998"/>
            <a:ext cx="4286317" cy="4286317"/>
          </a:xfrm>
          <a:prstGeom prst="rect">
            <a:avLst/>
          </a:prstGeom>
        </p:spPr>
      </p:pic>
    </p:spTree>
    <p:extLst>
      <p:ext uri="{BB962C8B-B14F-4D97-AF65-F5344CB8AC3E}">
        <p14:creationId xmlns:p14="http://schemas.microsoft.com/office/powerpoint/2010/main" val="811043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E180D4A7-C9FB-4DFB-919C-405C955672EB}">
      <p14:showEvtLst xmlns:p14="http://schemas.microsoft.com/office/powerpoint/2010/main">
        <p14:playEvt time="26" objId="4"/>
        <p14:playEvt time="20778" objId="4"/>
        <p14:stopEvt time="21007" objId="4"/>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20149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25C3065-5B25-CA97-8290-6B3BD11A6970}"/>
              </a:ext>
            </a:extLst>
          </p:cNvPr>
          <p:cNvSpPr txBox="1"/>
          <p:nvPr/>
        </p:nvSpPr>
        <p:spPr>
          <a:xfrm>
            <a:off x="760675" y="563326"/>
            <a:ext cx="10670649" cy="5262979"/>
          </a:xfrm>
          <a:prstGeom prst="rect">
            <a:avLst/>
          </a:prstGeom>
          <a:noFill/>
        </p:spPr>
        <p:txBody>
          <a:bodyPr wrap="square">
            <a:spAutoFit/>
          </a:bodyPr>
          <a:lstStyle/>
          <a:p>
            <a:pPr algn="ctr"/>
            <a:r>
              <a:rPr lang="en-GB" sz="2800" b="1" i="0" u="none" strike="noStrike" dirty="0">
                <a:solidFill>
                  <a:srgbClr val="000000"/>
                </a:solidFill>
                <a:effectLst/>
              </a:rPr>
              <a:t>How to Use the Menu System</a:t>
            </a:r>
          </a:p>
          <a:p>
            <a:pPr algn="l"/>
            <a:endParaRPr lang="en-GB" sz="1400" b="1" i="0" u="none" strike="noStrike" dirty="0">
              <a:solidFill>
                <a:srgbClr val="000000"/>
              </a:solidFill>
              <a:effectLst/>
            </a:endParaRPr>
          </a:p>
          <a:p>
            <a:pPr algn="l"/>
            <a:r>
              <a:rPr lang="en-GB" sz="1400" b="0" i="0" u="none" strike="noStrike" dirty="0">
                <a:solidFill>
                  <a:srgbClr val="000000"/>
                </a:solidFill>
                <a:effectLst/>
              </a:rPr>
              <a:t>The menu system in the PowerPoint is designed to make navigation through the presentation quick and easy, ensuring that you can access each section efficiently during your tutor sessions. Here’s how it works:</a:t>
            </a:r>
          </a:p>
          <a:p>
            <a:pPr algn="l"/>
            <a:endParaRPr lang="en-GB" sz="1400" b="0" i="0" u="none" strike="noStrike" dirty="0">
              <a:solidFill>
                <a:srgbClr val="000000"/>
              </a:solidFill>
              <a:effectLst/>
            </a:endParaRPr>
          </a:p>
          <a:p>
            <a:pPr marL="342900" indent="-342900" algn="l">
              <a:buFont typeface="+mj-lt"/>
              <a:buAutoNum type="arabicPeriod"/>
            </a:pPr>
            <a:r>
              <a:rPr lang="en-GB" sz="1400" b="1" i="0" u="none" strike="noStrike" dirty="0">
                <a:solidFill>
                  <a:srgbClr val="000000"/>
                </a:solidFill>
                <a:effectLst/>
              </a:rPr>
              <a:t>Hyperlinked Buttons: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Each button on the menu slide is hyperlinked to a specific section of the PowerPoint. For example, if you click the "Behaviour Review" button, it will take you directly to that section in the presentation. This allows you to jump straight to the content you need without having to scroll through multiple slides.</a:t>
            </a:r>
          </a:p>
          <a:p>
            <a:pPr marL="342900" indent="-342900" algn="l">
              <a:buFont typeface="+mj-lt"/>
              <a:buAutoNum type="arabicPeriod"/>
            </a:pPr>
            <a:r>
              <a:rPr lang="en-GB" sz="1400" b="1" i="0" u="none" strike="noStrike" dirty="0">
                <a:solidFill>
                  <a:srgbClr val="000000"/>
                </a:solidFill>
                <a:effectLst/>
              </a:rPr>
              <a:t>Customizing Links: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The hyperlinks can be customised to fit your needs. If you want to change where a button links to, simply right-click on the button, select "Hyperlink," and choose the new slide or section you want it to link to. This flexibility allows you to tailor the menu to your specific requirements.</a:t>
            </a:r>
          </a:p>
          <a:p>
            <a:pPr marL="342900" indent="-342900" algn="l">
              <a:buFont typeface="+mj-lt"/>
              <a:buAutoNum type="arabicPeriod"/>
            </a:pPr>
            <a:r>
              <a:rPr lang="en-GB" sz="1400" b="1" i="0" u="none" strike="noStrike" dirty="0">
                <a:solidFill>
                  <a:srgbClr val="000000"/>
                </a:solidFill>
                <a:effectLst/>
              </a:rPr>
              <a:t>Adding New Buttons: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If you want to add a new section to your PowerPoint, you can also create a new button on the menu. To do this, copy one of the existing buttons, paste it in the desired location on the menu slide, and then hyperlink it to your new section. Be sure to label the button clearly so you can easily find your new content.</a:t>
            </a:r>
          </a:p>
          <a:p>
            <a:pPr marL="342900" indent="-342900" algn="l">
              <a:buFont typeface="+mj-lt"/>
              <a:buAutoNum type="arabicPeriod"/>
            </a:pPr>
            <a:r>
              <a:rPr lang="en-GB" sz="1400" b="1" i="0" u="none" strike="noStrike" dirty="0">
                <a:solidFill>
                  <a:srgbClr val="000000"/>
                </a:solidFill>
                <a:effectLst/>
              </a:rPr>
              <a:t>Editing Button Text:</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You can also edit the text on the buttons to reflect any changes in your presentation. Just click on the button text, type in your new label, and it’s ready to use.</a:t>
            </a:r>
          </a:p>
          <a:p>
            <a:pPr marL="342900" indent="-342900" algn="l">
              <a:buFont typeface="+mj-lt"/>
              <a:buAutoNum type="arabicPeriod"/>
            </a:pPr>
            <a:r>
              <a:rPr lang="en-GB" sz="1400" b="1" i="0" u="none" strike="noStrike" dirty="0">
                <a:solidFill>
                  <a:srgbClr val="000000"/>
                </a:solidFill>
                <a:effectLst/>
              </a:rPr>
              <a:t>Ensuring Functionality:</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After making changes, always test the links by clicking on the buttons to ensure they direct you to the correct sections. This helps avoid any confusion or delays during your presentation.</a:t>
            </a:r>
          </a:p>
        </p:txBody>
      </p:sp>
    </p:spTree>
    <p:extLst>
      <p:ext uri="{BB962C8B-B14F-4D97-AF65-F5344CB8AC3E}">
        <p14:creationId xmlns:p14="http://schemas.microsoft.com/office/powerpoint/2010/main" val="2120111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52867-8E9D-EEA5-4F14-B0D19D7D9DD5}"/>
              </a:ext>
            </a:extLst>
          </p:cNvPr>
          <p:cNvSpPr>
            <a:spLocks noGrp="1"/>
          </p:cNvSpPr>
          <p:nvPr>
            <p:ph type="title" idx="4294967295"/>
          </p:nvPr>
        </p:nvSpPr>
        <p:spPr>
          <a:xfrm>
            <a:off x="795737" y="94756"/>
            <a:ext cx="10297011" cy="899923"/>
          </a:xfrm>
          <a:noFill/>
        </p:spPr>
        <p:txBody>
          <a:bodyPr>
            <a:noAutofit/>
          </a:bodyPr>
          <a:lstStyle/>
          <a:p>
            <a:pPr algn="ctr"/>
            <a:r>
              <a:rPr lang="en-GB" sz="6600" dirty="0">
                <a:solidFill>
                  <a:schemeClr val="bg1"/>
                </a:solidFill>
                <a:effectLst>
                  <a:outerShdw blurRad="50800" dist="38100" dir="2700000" algn="tl" rotWithShape="0">
                    <a:prstClr val="black">
                      <a:alpha val="40000"/>
                    </a:prstClr>
                  </a:outerShdw>
                </a:effectLst>
              </a:rPr>
              <a:t>BEHAVIOUR FOCUS</a:t>
            </a:r>
          </a:p>
        </p:txBody>
      </p:sp>
      <p:grpSp>
        <p:nvGrpSpPr>
          <p:cNvPr id="3" name="Group 2">
            <a:extLst>
              <a:ext uri="{FF2B5EF4-FFF2-40B4-BE49-F238E27FC236}">
                <a16:creationId xmlns:a16="http://schemas.microsoft.com/office/drawing/2014/main" id="{1B1740BB-C386-D335-DEE8-B855B3732DB4}"/>
              </a:ext>
            </a:extLst>
          </p:cNvPr>
          <p:cNvGrpSpPr/>
          <p:nvPr/>
        </p:nvGrpSpPr>
        <p:grpSpPr>
          <a:xfrm>
            <a:off x="11092749" y="0"/>
            <a:ext cx="1099255" cy="1077184"/>
            <a:chOff x="7320865" y="4030160"/>
            <a:chExt cx="1099255" cy="1077184"/>
          </a:xfrm>
        </p:grpSpPr>
        <p:sp>
          <p:nvSpPr>
            <p:cNvPr id="4" name="Rounded Rectangle 37">
              <a:extLst>
                <a:ext uri="{FF2B5EF4-FFF2-40B4-BE49-F238E27FC236}">
                  <a16:creationId xmlns:a16="http://schemas.microsoft.com/office/drawing/2014/main" id="{F35D66CF-A34A-8233-F893-AE99D4B634C2}"/>
                </a:ext>
              </a:extLst>
            </p:cNvPr>
            <p:cNvSpPr/>
            <p:nvPr/>
          </p:nvSpPr>
          <p:spPr>
            <a:xfrm>
              <a:off x="7320865" y="4030160"/>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person with their hands up and different symbols&#10;&#10;Description automatically generated">
              <a:hlinkClick r:id="rId3" action="ppaction://hlinksldjump"/>
              <a:extLst>
                <a:ext uri="{FF2B5EF4-FFF2-40B4-BE49-F238E27FC236}">
                  <a16:creationId xmlns:a16="http://schemas.microsoft.com/office/drawing/2014/main" id="{E9AA3BB6-152B-AFB5-EC27-219183C448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6656" y="4124916"/>
              <a:ext cx="887672" cy="887672"/>
            </a:xfrm>
            <a:prstGeom prst="rect">
              <a:avLst/>
            </a:prstGeom>
          </p:spPr>
        </p:pic>
      </p:grpSp>
      <p:sp>
        <p:nvSpPr>
          <p:cNvPr id="8" name="TextBox 7">
            <a:extLst>
              <a:ext uri="{FF2B5EF4-FFF2-40B4-BE49-F238E27FC236}">
                <a16:creationId xmlns:a16="http://schemas.microsoft.com/office/drawing/2014/main" id="{93EB4D12-ACA1-6B66-BEA6-B24FDBAFE65C}"/>
              </a:ext>
            </a:extLst>
          </p:cNvPr>
          <p:cNvSpPr txBox="1"/>
          <p:nvPr/>
        </p:nvSpPr>
        <p:spPr>
          <a:xfrm>
            <a:off x="105788" y="982428"/>
            <a:ext cx="11980424" cy="5109091"/>
          </a:xfrm>
          <a:prstGeom prst="rect">
            <a:avLst/>
          </a:prstGeom>
          <a:noFill/>
        </p:spPr>
        <p:txBody>
          <a:bodyPr wrap="square">
            <a:spAutoFit/>
          </a:bodyPr>
          <a:lstStyle/>
          <a:p>
            <a:pPr algn="ctr"/>
            <a:r>
              <a:rPr lang="en-GB" sz="1600" b="1" i="0" u="none" strike="noStrike" dirty="0">
                <a:solidFill>
                  <a:srgbClr val="000000"/>
                </a:solidFill>
                <a:effectLst/>
              </a:rPr>
              <a:t>Behaviour Focus for the Week Section Explanation</a:t>
            </a:r>
          </a:p>
          <a:p>
            <a:pPr algn="ctr"/>
            <a:endParaRPr lang="en-GB" sz="1600" b="1" i="0" u="none" strike="noStrike" dirty="0">
              <a:solidFill>
                <a:srgbClr val="000000"/>
              </a:solidFill>
              <a:effectLst/>
            </a:endParaRPr>
          </a:p>
          <a:p>
            <a:pPr algn="l"/>
            <a:r>
              <a:rPr lang="en-GB" sz="1400" b="0" i="0" u="none" strike="noStrike" dirty="0">
                <a:solidFill>
                  <a:srgbClr val="000000"/>
                </a:solidFill>
                <a:effectLst/>
              </a:rPr>
              <a:t>The </a:t>
            </a:r>
            <a:r>
              <a:rPr lang="en-GB" sz="1400" b="1" i="0" u="none" strike="noStrike" dirty="0">
                <a:solidFill>
                  <a:srgbClr val="000000"/>
                </a:solidFill>
                <a:effectLst/>
              </a:rPr>
              <a:t>Behaviour Focus for the Week</a:t>
            </a:r>
            <a:r>
              <a:rPr lang="en-GB" sz="1400" b="0" i="0" u="none" strike="noStrike" dirty="0">
                <a:solidFill>
                  <a:srgbClr val="000000"/>
                </a:solidFill>
                <a:effectLst/>
              </a:rPr>
              <a:t> section in the tutor PowerPoint is a proactive approach to promoting positive behaviour across the school. Each week, this section highlights a specific behavioural expectation or rule, reminding students of its importance and encouraging consistent adherence. By focusing on one behaviour at a time, the school can reinforce key expectations and help students internalize these standards, leading to a more orderly and respectful school environment.</a:t>
            </a:r>
          </a:p>
          <a:p>
            <a:pPr algn="l"/>
            <a:endParaRPr lang="en-GB" sz="1400" b="0" i="0" u="none" strike="noStrike" dirty="0">
              <a:solidFill>
                <a:srgbClr val="000000"/>
              </a:solidFill>
              <a:effectLst/>
            </a:endParaRPr>
          </a:p>
          <a:p>
            <a:pPr algn="l"/>
            <a:r>
              <a:rPr lang="en-GB" sz="1400" b="1" i="0" u="none" strike="noStrike" dirty="0">
                <a:solidFill>
                  <a:srgbClr val="000000"/>
                </a:solidFill>
                <a:effectLst/>
              </a:rPr>
              <a:t>Key Points to Include:</a:t>
            </a:r>
          </a:p>
          <a:p>
            <a:pPr marL="342900" indent="-342900" algn="l">
              <a:buFont typeface="+mj-lt"/>
              <a:buAutoNum type="arabicPeriod"/>
            </a:pPr>
            <a:r>
              <a:rPr lang="en-GB" sz="1400" b="1" i="0" u="none" strike="noStrike" dirty="0">
                <a:solidFill>
                  <a:srgbClr val="000000"/>
                </a:solidFill>
                <a:effectLst/>
              </a:rPr>
              <a:t>Weekly Behaviour Focus: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Clearly state the behaviour that is being emphasised for the week. This might be related to general conduct, classroom etiquette, or specific rules that need reinforcement.</a:t>
            </a:r>
          </a:p>
          <a:p>
            <a:pPr marL="342900" indent="-342900" algn="l">
              <a:buFont typeface="+mj-lt"/>
              <a:buAutoNum type="arabicPeriod"/>
            </a:pPr>
            <a:r>
              <a:rPr lang="en-GB" sz="1400" b="1" i="0" u="none" strike="noStrike" dirty="0">
                <a:solidFill>
                  <a:srgbClr val="000000"/>
                </a:solidFill>
                <a:effectLst/>
              </a:rPr>
              <a:t>Explanation and Importance:</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Provide a brief explanation of why this behaviour is important, how it contributes to a positive school environment, and what the expectations are for all students.</a:t>
            </a:r>
          </a:p>
          <a:p>
            <a:pPr marL="342900" indent="-342900" algn="l">
              <a:buFont typeface="+mj-lt"/>
              <a:buAutoNum type="arabicPeriod"/>
            </a:pPr>
            <a:r>
              <a:rPr lang="en-GB" sz="1400" b="1" i="0" u="none" strike="noStrike" dirty="0">
                <a:solidFill>
                  <a:srgbClr val="000000"/>
                </a:solidFill>
                <a:effectLst/>
              </a:rPr>
              <a:t>Examples of Positive Behaviour:</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Include examples of how students can demonstrate this behaviour throughout the school day. This helps students understand what is expected of them in various situations.</a:t>
            </a:r>
          </a:p>
          <a:p>
            <a:pPr marL="342900" indent="-342900" algn="l">
              <a:buFont typeface="+mj-lt"/>
              <a:buAutoNum type="arabicPeriod"/>
            </a:pPr>
            <a:r>
              <a:rPr lang="en-GB" sz="1400" b="1" i="0" u="none" strike="noStrike" dirty="0">
                <a:solidFill>
                  <a:srgbClr val="000000"/>
                </a:solidFill>
                <a:effectLst/>
              </a:rPr>
              <a:t>Consequences for Non-Compliance:</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Remind students of the consequences if the behaviour is not followed. This ensures that they are aware of the importance of adhering to the focus and the potential outcomes of not doing so.</a:t>
            </a:r>
          </a:p>
          <a:p>
            <a:pPr marL="342900" indent="-342900" algn="l">
              <a:buFont typeface="+mj-lt"/>
              <a:buAutoNum type="arabicPeriod"/>
            </a:pPr>
            <a:r>
              <a:rPr lang="en-GB" sz="1400" b="1" i="0" u="none" strike="noStrike" dirty="0">
                <a:solidFill>
                  <a:srgbClr val="000000"/>
                </a:solidFill>
                <a:effectLst/>
              </a:rPr>
              <a:t>Recognition of Positive Behaviour:</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Consider highlighting or recognizing students or tutor groups who have consistently demonstrated the behaviour in focus. Positive reinforcement encourages others to follow suit.</a:t>
            </a:r>
          </a:p>
        </p:txBody>
      </p:sp>
    </p:spTree>
    <p:extLst>
      <p:ext uri="{BB962C8B-B14F-4D97-AF65-F5344CB8AC3E}">
        <p14:creationId xmlns:p14="http://schemas.microsoft.com/office/powerpoint/2010/main" val="2784555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4C279F-24E9-2C1D-A6C3-529ACF307E92}"/>
              </a:ext>
            </a:extLst>
          </p:cNvPr>
          <p:cNvSpPr txBox="1"/>
          <p:nvPr/>
        </p:nvSpPr>
        <p:spPr>
          <a:xfrm>
            <a:off x="267629" y="743755"/>
            <a:ext cx="11463454" cy="5632311"/>
          </a:xfrm>
          <a:prstGeom prst="rect">
            <a:avLst/>
          </a:prstGeom>
          <a:noFill/>
        </p:spPr>
        <p:txBody>
          <a:bodyPr wrap="square">
            <a:spAutoFit/>
          </a:bodyPr>
          <a:lstStyle/>
          <a:p>
            <a:pPr algn="l"/>
            <a:r>
              <a:rPr lang="en-GB" b="1" i="0" u="none" strike="noStrike" dirty="0">
                <a:solidFill>
                  <a:srgbClr val="000000"/>
                </a:solidFill>
                <a:effectLst/>
              </a:rPr>
              <a:t>Example Structure</a:t>
            </a:r>
          </a:p>
          <a:p>
            <a:pPr algn="l"/>
            <a:endParaRPr lang="en-GB" b="1" i="0" u="none" strike="noStrike" dirty="0">
              <a:solidFill>
                <a:srgbClr val="000000"/>
              </a:solidFill>
              <a:effectLst/>
            </a:endParaRPr>
          </a:p>
          <a:p>
            <a:r>
              <a:rPr lang="en-GB" b="1" i="0" u="none" strike="noStrike" dirty="0">
                <a:solidFill>
                  <a:srgbClr val="000000"/>
                </a:solidFill>
                <a:effectLst/>
              </a:rPr>
              <a:t>Behaviour Focus for the Week</a:t>
            </a:r>
            <a:r>
              <a:rPr lang="en-GB" b="1" dirty="0">
                <a:solidFill>
                  <a:srgbClr val="000000"/>
                </a:solidFill>
              </a:rPr>
              <a:t>: Being Ready</a:t>
            </a:r>
            <a:endParaRPr lang="en-GB" dirty="0">
              <a:solidFill>
                <a:srgbClr val="000000"/>
              </a:solidFill>
            </a:endParaRPr>
          </a:p>
          <a:p>
            <a:pPr algn="l"/>
            <a:endParaRPr lang="en-GB" b="1" i="0" u="none" strike="noStrike" dirty="0">
              <a:solidFill>
                <a:srgbClr val="000000"/>
              </a:solidFill>
              <a:effectLst/>
            </a:endParaRPr>
          </a:p>
          <a:p>
            <a:pPr algn="l"/>
            <a:r>
              <a:rPr lang="en-GB" b="1" i="0" u="none" strike="noStrike" dirty="0">
                <a:solidFill>
                  <a:srgbClr val="000000"/>
                </a:solidFill>
                <a:effectLst/>
              </a:rPr>
              <a:t>Explanation:</a:t>
            </a:r>
            <a:r>
              <a:rPr lang="en-GB" b="0" i="0" u="none" strike="noStrike" dirty="0">
                <a:solidFill>
                  <a:srgbClr val="000000"/>
                </a:solidFill>
                <a:effectLst/>
              </a:rPr>
              <a:t> This week, we are focusing on being ready for learning. This means arriving to class on time, having all necessary materials (like books, pens, and planners), and being mentally prepared to engage in lessons.</a:t>
            </a:r>
          </a:p>
          <a:p>
            <a:pPr algn="l"/>
            <a:endParaRPr lang="en-GB" b="1" i="0" u="none" strike="noStrike" dirty="0">
              <a:solidFill>
                <a:srgbClr val="000000"/>
              </a:solidFill>
              <a:effectLst/>
            </a:endParaRPr>
          </a:p>
          <a:p>
            <a:pPr algn="l"/>
            <a:r>
              <a:rPr lang="en-GB" b="1" i="0" u="none" strike="noStrike" dirty="0">
                <a:solidFill>
                  <a:srgbClr val="000000"/>
                </a:solidFill>
                <a:effectLst/>
              </a:rPr>
              <a:t>Why It Matters:</a:t>
            </a:r>
            <a:r>
              <a:rPr lang="en-GB" b="0" i="0" u="none" strike="noStrike" dirty="0">
                <a:solidFill>
                  <a:srgbClr val="000000"/>
                </a:solidFill>
                <a:effectLst/>
              </a:rPr>
              <a:t> Being ready shows respect for your education, your teachers, and your classmates. It helps you get the most out of your lessons and contributes to a positive learning environment.</a:t>
            </a:r>
          </a:p>
          <a:p>
            <a:pPr algn="l"/>
            <a:endParaRPr lang="en-GB" b="1" i="0" u="none" strike="noStrike" dirty="0">
              <a:solidFill>
                <a:srgbClr val="000000"/>
              </a:solidFill>
              <a:effectLst/>
            </a:endParaRPr>
          </a:p>
          <a:p>
            <a:pPr algn="l"/>
            <a:r>
              <a:rPr lang="en-GB" b="1" i="0" u="none" strike="noStrike" dirty="0">
                <a:solidFill>
                  <a:srgbClr val="000000"/>
                </a:solidFill>
                <a:effectLst/>
              </a:rPr>
              <a:t>Examples:</a:t>
            </a:r>
            <a:endParaRPr lang="en-GB" b="0" i="0" u="none" strike="noStrike" dirty="0">
              <a:solidFill>
                <a:srgbClr val="000000"/>
              </a:solidFill>
              <a:effectLst/>
            </a:endParaRPr>
          </a:p>
          <a:p>
            <a:pPr marL="800100" lvl="1" indent="-342900" algn="l">
              <a:buFont typeface="Arial" panose="020B0604020202020204" pitchFamily="34" charset="0"/>
              <a:buChar char="•"/>
            </a:pPr>
            <a:r>
              <a:rPr lang="en-GB" b="0" i="0" u="none" strike="noStrike" dirty="0">
                <a:solidFill>
                  <a:srgbClr val="000000"/>
                </a:solidFill>
                <a:effectLst/>
              </a:rPr>
              <a:t>Arrive to class before the bell rings.</a:t>
            </a:r>
          </a:p>
          <a:p>
            <a:pPr marL="800100" lvl="1" indent="-342900" algn="l">
              <a:buFont typeface="Arial" panose="020B0604020202020204" pitchFamily="34" charset="0"/>
              <a:buChar char="•"/>
            </a:pPr>
            <a:r>
              <a:rPr lang="en-GB" b="0" i="0" u="none" strike="noStrike" dirty="0">
                <a:solidFill>
                  <a:srgbClr val="000000"/>
                </a:solidFill>
                <a:effectLst/>
              </a:rPr>
              <a:t>Have your homework completed and ready to hand in.</a:t>
            </a:r>
          </a:p>
          <a:p>
            <a:pPr marL="800100" lvl="1" indent="-342900" algn="l">
              <a:buFont typeface="Arial" panose="020B0604020202020204" pitchFamily="34" charset="0"/>
              <a:buChar char="•"/>
            </a:pPr>
            <a:r>
              <a:rPr lang="en-GB" b="0" i="0" u="none" strike="noStrike" dirty="0">
                <a:solidFill>
                  <a:srgbClr val="000000"/>
                </a:solidFill>
                <a:effectLst/>
              </a:rPr>
              <a:t>Bring all necessary materials to each lesson, including your planner and subject-specific resources.</a:t>
            </a:r>
          </a:p>
          <a:p>
            <a:pPr algn="l"/>
            <a:endParaRPr lang="en-GB" b="1" i="0" u="none" strike="noStrike" dirty="0">
              <a:solidFill>
                <a:srgbClr val="000000"/>
              </a:solidFill>
              <a:effectLst/>
            </a:endParaRPr>
          </a:p>
          <a:p>
            <a:pPr algn="l"/>
            <a:r>
              <a:rPr lang="en-GB" b="1" i="0" u="none" strike="noStrike" dirty="0">
                <a:solidFill>
                  <a:srgbClr val="000000"/>
                </a:solidFill>
                <a:effectLst/>
              </a:rPr>
              <a:t>Consequences:</a:t>
            </a:r>
            <a:r>
              <a:rPr lang="en-GB" b="0" i="0" u="none" strike="noStrike" dirty="0">
                <a:solidFill>
                  <a:srgbClr val="000000"/>
                </a:solidFill>
                <a:effectLst/>
              </a:rPr>
              <a:t> Students who are not ready for class may receive a warning, a behaviour point, or be asked to make up lost time during break or lunch.</a:t>
            </a:r>
          </a:p>
          <a:p>
            <a:pPr algn="l"/>
            <a:endParaRPr lang="en-GB" b="1" i="0" u="none" strike="noStrike" dirty="0">
              <a:solidFill>
                <a:srgbClr val="000000"/>
              </a:solidFill>
              <a:effectLst/>
            </a:endParaRPr>
          </a:p>
          <a:p>
            <a:pPr algn="l"/>
            <a:r>
              <a:rPr lang="en-GB" b="1" i="0" u="none" strike="noStrike" dirty="0">
                <a:solidFill>
                  <a:srgbClr val="000000"/>
                </a:solidFill>
                <a:effectLst/>
              </a:rPr>
              <a:t>Positive Recognition:</a:t>
            </a:r>
            <a:r>
              <a:rPr lang="en-GB" b="0" i="0" u="none" strike="noStrike" dirty="0">
                <a:solidFill>
                  <a:srgbClr val="000000"/>
                </a:solidFill>
                <a:effectLst/>
              </a:rPr>
              <a:t> This week, we’ll be on the lookout for students and tutor groups who consistently demonstrate that they are ready for learning. Those who do will be acknowledged in next week’s tutor session.</a:t>
            </a:r>
          </a:p>
        </p:txBody>
      </p:sp>
    </p:spTree>
    <p:extLst>
      <p:ext uri="{BB962C8B-B14F-4D97-AF65-F5344CB8AC3E}">
        <p14:creationId xmlns:p14="http://schemas.microsoft.com/office/powerpoint/2010/main" val="22466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758EF6-253E-7BC4-2276-96330556737B}"/>
              </a:ext>
            </a:extLst>
          </p:cNvPr>
          <p:cNvSpPr txBox="1"/>
          <p:nvPr/>
        </p:nvSpPr>
        <p:spPr>
          <a:xfrm>
            <a:off x="297366" y="751344"/>
            <a:ext cx="11597268" cy="5632311"/>
          </a:xfrm>
          <a:prstGeom prst="rect">
            <a:avLst/>
          </a:prstGeom>
          <a:noFill/>
        </p:spPr>
        <p:txBody>
          <a:bodyPr wrap="square">
            <a:spAutoFit/>
          </a:bodyPr>
          <a:lstStyle/>
          <a:p>
            <a:pPr algn="l"/>
            <a:r>
              <a:rPr lang="en-GB" b="1" i="0" u="none" strike="noStrike" dirty="0">
                <a:solidFill>
                  <a:srgbClr val="000000"/>
                </a:solidFill>
                <a:effectLst/>
              </a:rPr>
              <a:t>Other Weekly Focus Examples:</a:t>
            </a:r>
          </a:p>
          <a:p>
            <a:pPr algn="l"/>
            <a:endParaRPr lang="en-GB" b="1" i="0" u="none" strike="noStrike" dirty="0">
              <a:solidFill>
                <a:srgbClr val="000000"/>
              </a:solidFill>
              <a:effectLst/>
            </a:endParaRPr>
          </a:p>
          <a:p>
            <a:pPr marL="285750" indent="-285750" algn="l">
              <a:buFont typeface="Arial" panose="020B0604020202020204" pitchFamily="34" charset="0"/>
              <a:buChar char="•"/>
            </a:pPr>
            <a:r>
              <a:rPr lang="en-GB" b="1" i="0" u="none" strike="noStrike" dirty="0">
                <a:solidFill>
                  <a:srgbClr val="000000"/>
                </a:solidFill>
                <a:effectLst/>
              </a:rPr>
              <a:t>Being Respectful:</a:t>
            </a:r>
            <a:r>
              <a:rPr lang="en-GB" b="0" i="0" u="none" strike="noStrike" dirty="0">
                <a:solidFill>
                  <a:srgbClr val="000000"/>
                </a:solidFill>
                <a:effectLst/>
              </a:rPr>
              <a:t> Listening when others are speaking, using polite language, and treating everyone with kindness.</a:t>
            </a:r>
          </a:p>
          <a:p>
            <a:pPr marL="285750" indent="-285750" algn="l">
              <a:buFont typeface="Arial" panose="020B0604020202020204" pitchFamily="34" charset="0"/>
              <a:buChar char="•"/>
            </a:pPr>
            <a:r>
              <a:rPr lang="en-GB" b="1" i="0" u="none" strike="noStrike" dirty="0">
                <a:solidFill>
                  <a:srgbClr val="000000"/>
                </a:solidFill>
                <a:effectLst/>
              </a:rPr>
              <a:t>Being Safe:</a:t>
            </a:r>
            <a:r>
              <a:rPr lang="en-GB" b="0" i="0" u="none" strike="noStrike" dirty="0">
                <a:solidFill>
                  <a:srgbClr val="000000"/>
                </a:solidFill>
                <a:effectLst/>
              </a:rPr>
              <a:t> Following all safety rules, such as walking on the left, keeping hands and feet to yourself, and using equipment properly.</a:t>
            </a:r>
          </a:p>
          <a:p>
            <a:pPr marL="285750" indent="-285750" algn="l">
              <a:buFont typeface="Arial" panose="020B0604020202020204" pitchFamily="34" charset="0"/>
              <a:buChar char="•"/>
            </a:pPr>
            <a:r>
              <a:rPr lang="en-GB" b="1" i="0" u="none" strike="noStrike" dirty="0">
                <a:solidFill>
                  <a:srgbClr val="000000"/>
                </a:solidFill>
                <a:effectLst/>
              </a:rPr>
              <a:t>Being on Time:</a:t>
            </a:r>
            <a:r>
              <a:rPr lang="en-GB" b="0" i="0" u="none" strike="noStrike" dirty="0">
                <a:solidFill>
                  <a:srgbClr val="000000"/>
                </a:solidFill>
                <a:effectLst/>
              </a:rPr>
              <a:t> Arriving promptly to school and to each lesson, ensuring that you are ready to start as soon as the lesson begins.</a:t>
            </a:r>
          </a:p>
          <a:p>
            <a:pPr marL="285750" indent="-285750" algn="l">
              <a:buFont typeface="Arial" panose="020B0604020202020204" pitchFamily="34" charset="0"/>
              <a:buChar char="•"/>
            </a:pPr>
            <a:r>
              <a:rPr lang="en-GB" b="1" i="0" u="none" strike="noStrike" dirty="0">
                <a:solidFill>
                  <a:srgbClr val="000000"/>
                </a:solidFill>
                <a:effectLst/>
              </a:rPr>
              <a:t>Uniform:</a:t>
            </a:r>
            <a:r>
              <a:rPr lang="en-GB" b="0" i="0" u="none" strike="noStrike" dirty="0">
                <a:solidFill>
                  <a:srgbClr val="000000"/>
                </a:solidFill>
                <a:effectLst/>
              </a:rPr>
              <a:t> Ensuring that you are wearing the correct uniform, in line with school policy, and taking pride in your appearance.</a:t>
            </a:r>
          </a:p>
          <a:p>
            <a:pPr marL="285750" indent="-285750" algn="l">
              <a:buFont typeface="Arial" panose="020B0604020202020204" pitchFamily="34" charset="0"/>
              <a:buChar char="•"/>
            </a:pPr>
            <a:r>
              <a:rPr lang="en-GB" b="1" i="0" u="none" strike="noStrike" dirty="0">
                <a:solidFill>
                  <a:srgbClr val="000000"/>
                </a:solidFill>
                <a:effectLst/>
              </a:rPr>
              <a:t>Mobile Phones:</a:t>
            </a:r>
            <a:r>
              <a:rPr lang="en-GB" b="0" i="0" u="none" strike="noStrike" dirty="0">
                <a:solidFill>
                  <a:srgbClr val="000000"/>
                </a:solidFill>
                <a:effectLst/>
              </a:rPr>
              <a:t> Keeping mobile phones out of sight and switched off during school hours, unless permitted by a teacher for educational purposes.</a:t>
            </a:r>
          </a:p>
          <a:p>
            <a:pPr marL="285750" indent="-285750" algn="l">
              <a:buFont typeface="Arial" panose="020B0604020202020204" pitchFamily="34" charset="0"/>
              <a:buChar char="•"/>
            </a:pPr>
            <a:r>
              <a:rPr lang="en-GB" b="1" i="0" u="none" strike="noStrike" dirty="0">
                <a:solidFill>
                  <a:srgbClr val="000000"/>
                </a:solidFill>
                <a:effectLst/>
              </a:rPr>
              <a:t>Walking on the Left:</a:t>
            </a:r>
            <a:r>
              <a:rPr lang="en-GB" b="0" i="0" u="none" strike="noStrike" dirty="0">
                <a:solidFill>
                  <a:srgbClr val="000000"/>
                </a:solidFill>
                <a:effectLst/>
              </a:rPr>
              <a:t> Ensuring that you walk on the left side of the corridors to maintain a smooth and safe flow of movement throughout the school.</a:t>
            </a:r>
          </a:p>
          <a:p>
            <a:pPr marL="285750" indent="-285750" algn="l">
              <a:buFont typeface="Arial" panose="020B0604020202020204" pitchFamily="34" charset="0"/>
              <a:buChar char="•"/>
            </a:pPr>
            <a:r>
              <a:rPr lang="en-GB" b="1" i="0" u="none" strike="noStrike" dirty="0">
                <a:solidFill>
                  <a:srgbClr val="000000"/>
                </a:solidFill>
                <a:effectLst/>
              </a:rPr>
              <a:t>Hands Up for Silence:</a:t>
            </a:r>
            <a:r>
              <a:rPr lang="en-GB" b="0" i="0" u="none" strike="noStrike" dirty="0">
                <a:solidFill>
                  <a:srgbClr val="000000"/>
                </a:solidFill>
                <a:effectLst/>
              </a:rPr>
              <a:t> Raising your hand when you want to contribute in class, and observing silence when others are speaking or when silence is requested.</a:t>
            </a:r>
          </a:p>
          <a:p>
            <a:pPr algn="l"/>
            <a:endParaRPr lang="en-GB" b="0" i="0" u="none" strike="noStrike" dirty="0">
              <a:solidFill>
                <a:srgbClr val="000000"/>
              </a:solidFill>
              <a:effectLst/>
            </a:endParaRPr>
          </a:p>
          <a:p>
            <a:pPr algn="l"/>
            <a:r>
              <a:rPr lang="en-GB" b="0" i="0" u="none" strike="noStrike" dirty="0">
                <a:solidFill>
                  <a:srgbClr val="000000"/>
                </a:solidFill>
                <a:effectLst/>
              </a:rPr>
              <a:t>The </a:t>
            </a:r>
            <a:r>
              <a:rPr lang="en-GB" b="1" i="0" u="none" strike="noStrike" dirty="0">
                <a:solidFill>
                  <a:srgbClr val="000000"/>
                </a:solidFill>
                <a:effectLst/>
              </a:rPr>
              <a:t>Behaviour Focus for the Week</a:t>
            </a:r>
            <a:r>
              <a:rPr lang="en-GB" b="0" i="0" u="none" strike="noStrike" dirty="0">
                <a:solidFill>
                  <a:srgbClr val="000000"/>
                </a:solidFill>
                <a:effectLst/>
              </a:rPr>
              <a:t> section is an effective tool for reinforcing key behavioural expectations across the school. By focusing on a specific behaviour each week, students are reminded of the standards expected of them and are given clear guidance on how to meet these expectations. This consistent reinforcement helps to cultivate a respectful, safe, and productive school environment.</a:t>
            </a:r>
          </a:p>
        </p:txBody>
      </p:sp>
    </p:spTree>
    <p:extLst>
      <p:ext uri="{BB962C8B-B14F-4D97-AF65-F5344CB8AC3E}">
        <p14:creationId xmlns:p14="http://schemas.microsoft.com/office/powerpoint/2010/main" val="2500832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descr="Free Vector | Late teenager running to school">
            <a:extLst>
              <a:ext uri="{FF2B5EF4-FFF2-40B4-BE49-F238E27FC236}">
                <a16:creationId xmlns:a16="http://schemas.microsoft.com/office/drawing/2014/main" id="{DC14AC8C-00FA-DD08-16CE-A305FB246D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993" y="673240"/>
            <a:ext cx="4667459" cy="4667459"/>
          </a:xfrm>
          <a:prstGeom prst="roundRect">
            <a:avLst>
              <a:gd name="adj" fmla="val 11608"/>
            </a:avLst>
          </a:prstGeom>
          <a:solidFill>
            <a:srgbClr val="FFFFFF">
              <a:shade val="85000"/>
            </a:srgbClr>
          </a:solidFill>
          <a:ln>
            <a:noFill/>
          </a:ln>
          <a:effectLst>
            <a:reflection blurRad="12700" stA="38000" endPos="28000" dist="5000" dir="5400000" sy="-100000" algn="bl" rotWithShape="0"/>
          </a:effectLst>
        </p:spPr>
      </p:pic>
      <p:pic>
        <p:nvPicPr>
          <p:cNvPr id="3076" name="Picture 4" descr="Math Clip Art--Digital Clock Faces--8:35 | Media4Math">
            <a:extLst>
              <a:ext uri="{FF2B5EF4-FFF2-40B4-BE49-F238E27FC236}">
                <a16:creationId xmlns:a16="http://schemas.microsoft.com/office/drawing/2014/main" id="{A0B9D946-E5EF-2249-3C7F-2B4377322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6396" y="1879042"/>
            <a:ext cx="6127440" cy="25295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355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9A99064-0377-94F1-BDFF-95890DCA3F5B}"/>
              </a:ext>
            </a:extLst>
          </p:cNvPr>
          <p:cNvSpPr/>
          <p:nvPr/>
        </p:nvSpPr>
        <p:spPr>
          <a:xfrm>
            <a:off x="3373942" y="286769"/>
            <a:ext cx="5444119" cy="923330"/>
          </a:xfrm>
          <a:prstGeom prst="rect">
            <a:avLst/>
          </a:prstGeom>
          <a:noFill/>
        </p:spPr>
        <p:txBody>
          <a:bodyPr wrap="none" lIns="91440" tIns="45720" rIns="91440" bIns="45720">
            <a:spAutoFit/>
          </a:bodyPr>
          <a:lstStyle/>
          <a:p>
            <a:pPr algn="ctr"/>
            <a:r>
              <a:rPr lang="en-GB" sz="5400">
                <a:ln w="0"/>
                <a:effectLst>
                  <a:outerShdw blurRad="38100" dist="19050" dir="2700000" algn="tl" rotWithShape="0">
                    <a:schemeClr val="dk1">
                      <a:alpha val="40000"/>
                    </a:schemeClr>
                  </a:outerShdw>
                </a:effectLst>
              </a:rPr>
              <a:t>PHONE REMINDER</a:t>
            </a:r>
          </a:p>
        </p:txBody>
      </p:sp>
      <p:sp>
        <p:nvSpPr>
          <p:cNvPr id="16" name="Rectangle 15">
            <a:extLst>
              <a:ext uri="{FF2B5EF4-FFF2-40B4-BE49-F238E27FC236}">
                <a16:creationId xmlns:a16="http://schemas.microsoft.com/office/drawing/2014/main" id="{B3FE50A2-29AC-CCC4-EFD4-7E5178F65871}"/>
              </a:ext>
            </a:extLst>
          </p:cNvPr>
          <p:cNvSpPr/>
          <p:nvPr/>
        </p:nvSpPr>
        <p:spPr>
          <a:xfrm>
            <a:off x="1029512" y="5090689"/>
            <a:ext cx="1848583" cy="923330"/>
          </a:xfrm>
          <a:prstGeom prst="rect">
            <a:avLst/>
          </a:prstGeom>
          <a:noFill/>
        </p:spPr>
        <p:txBody>
          <a:bodyPr wrap="none" lIns="91440" tIns="45720" rIns="91440" bIns="45720">
            <a:spAutoFit/>
          </a:bodyPr>
          <a:lstStyle/>
          <a:p>
            <a:pPr algn="ctr"/>
            <a:r>
              <a:rPr lang="en-GB" sz="5400">
                <a:ln w="0"/>
                <a:effectLst>
                  <a:outerShdw blurRad="38100" dist="19050" dir="2700000" algn="tl" rotWithShape="0">
                    <a:schemeClr val="dk1">
                      <a:alpha val="40000"/>
                    </a:schemeClr>
                  </a:outerShdw>
                </a:effectLst>
              </a:rPr>
              <a:t>SEE IT</a:t>
            </a:r>
          </a:p>
        </p:txBody>
      </p:sp>
      <p:sp>
        <p:nvSpPr>
          <p:cNvPr id="17" name="Rectangle 16">
            <a:extLst>
              <a:ext uri="{FF2B5EF4-FFF2-40B4-BE49-F238E27FC236}">
                <a16:creationId xmlns:a16="http://schemas.microsoft.com/office/drawing/2014/main" id="{74CC0777-5071-8751-3C54-B266213CB340}"/>
              </a:ext>
            </a:extLst>
          </p:cNvPr>
          <p:cNvSpPr/>
          <p:nvPr/>
        </p:nvSpPr>
        <p:spPr>
          <a:xfrm>
            <a:off x="9281462" y="5061907"/>
            <a:ext cx="2236894" cy="923330"/>
          </a:xfrm>
          <a:prstGeom prst="rect">
            <a:avLst/>
          </a:prstGeom>
          <a:noFill/>
        </p:spPr>
        <p:txBody>
          <a:bodyPr wrap="none" lIns="91440" tIns="45720" rIns="91440" bIns="45720">
            <a:spAutoFit/>
          </a:bodyPr>
          <a:lstStyle/>
          <a:p>
            <a:pPr algn="ctr"/>
            <a:r>
              <a:rPr lang="en-GB" sz="5400">
                <a:ln w="0"/>
                <a:effectLst>
                  <a:outerShdw blurRad="38100" dist="19050" dir="2700000" algn="tl" rotWithShape="0">
                    <a:schemeClr val="dk1">
                      <a:alpha val="40000"/>
                    </a:schemeClr>
                  </a:outerShdw>
                </a:effectLst>
              </a:rPr>
              <a:t>TAKE IT</a:t>
            </a:r>
          </a:p>
        </p:txBody>
      </p:sp>
      <p:sp>
        <p:nvSpPr>
          <p:cNvPr id="18" name="Rectangle 17">
            <a:extLst>
              <a:ext uri="{FF2B5EF4-FFF2-40B4-BE49-F238E27FC236}">
                <a16:creationId xmlns:a16="http://schemas.microsoft.com/office/drawing/2014/main" id="{BAB7027E-87DF-883B-487A-D3419BE434CD}"/>
              </a:ext>
            </a:extLst>
          </p:cNvPr>
          <p:cNvSpPr/>
          <p:nvPr/>
        </p:nvSpPr>
        <p:spPr>
          <a:xfrm>
            <a:off x="5126603" y="5061907"/>
            <a:ext cx="2394182" cy="923330"/>
          </a:xfrm>
          <a:prstGeom prst="rect">
            <a:avLst/>
          </a:prstGeom>
          <a:noFill/>
        </p:spPr>
        <p:txBody>
          <a:bodyPr wrap="none" lIns="91440" tIns="45720" rIns="91440" bIns="45720">
            <a:spAutoFit/>
          </a:bodyPr>
          <a:lstStyle/>
          <a:p>
            <a:pPr algn="ctr"/>
            <a:r>
              <a:rPr lang="en-GB" sz="5400">
                <a:ln w="0"/>
                <a:effectLst>
                  <a:outerShdw blurRad="38100" dist="19050" dir="2700000" algn="tl" rotWithShape="0">
                    <a:schemeClr val="dk1">
                      <a:alpha val="40000"/>
                    </a:schemeClr>
                  </a:outerShdw>
                </a:effectLst>
              </a:rPr>
              <a:t>HEAR IT</a:t>
            </a:r>
          </a:p>
        </p:txBody>
      </p:sp>
      <p:pic>
        <p:nvPicPr>
          <p:cNvPr id="2" name="Picture 1">
            <a:extLst>
              <a:ext uri="{FF2B5EF4-FFF2-40B4-BE49-F238E27FC236}">
                <a16:creationId xmlns:a16="http://schemas.microsoft.com/office/drawing/2014/main" id="{A4ED82AC-8D5B-98B9-FDA5-4A7DCD45BBE7}"/>
              </a:ext>
            </a:extLst>
          </p:cNvPr>
          <p:cNvPicPr>
            <a:picLocks noChangeAspect="1"/>
          </p:cNvPicPr>
          <p:nvPr/>
        </p:nvPicPr>
        <p:blipFill>
          <a:blip r:embed="rId2"/>
          <a:stretch>
            <a:fillRect/>
          </a:stretch>
        </p:blipFill>
        <p:spPr>
          <a:xfrm>
            <a:off x="328203" y="1767311"/>
            <a:ext cx="3251200" cy="3251200"/>
          </a:xfrm>
          <a:prstGeom prst="rect">
            <a:avLst/>
          </a:prstGeom>
        </p:spPr>
      </p:pic>
      <p:pic>
        <p:nvPicPr>
          <p:cNvPr id="7" name="Picture 6">
            <a:extLst>
              <a:ext uri="{FF2B5EF4-FFF2-40B4-BE49-F238E27FC236}">
                <a16:creationId xmlns:a16="http://schemas.microsoft.com/office/drawing/2014/main" id="{516E8C99-9153-3776-E602-36EC7BC51961}"/>
              </a:ext>
            </a:extLst>
          </p:cNvPr>
          <p:cNvPicPr>
            <a:picLocks noChangeAspect="1"/>
          </p:cNvPicPr>
          <p:nvPr/>
        </p:nvPicPr>
        <p:blipFill>
          <a:blip r:embed="rId3"/>
          <a:stretch>
            <a:fillRect/>
          </a:stretch>
        </p:blipFill>
        <p:spPr>
          <a:xfrm>
            <a:off x="8774309" y="1922063"/>
            <a:ext cx="3251200" cy="3251200"/>
          </a:xfrm>
          <a:prstGeom prst="rect">
            <a:avLst/>
          </a:prstGeom>
          <a:noFill/>
          <a:effectLst>
            <a:outerShdw blurRad="164414" dist="69751" dir="2700000" algn="tl" rotWithShape="0">
              <a:prstClr val="black">
                <a:alpha val="80927"/>
              </a:prstClr>
            </a:outerShdw>
          </a:effectLst>
        </p:spPr>
      </p:pic>
      <p:pic>
        <p:nvPicPr>
          <p:cNvPr id="10" name="Picture 9" descr="A cartoon of a ear&#10;&#10;Description automatically generated">
            <a:extLst>
              <a:ext uri="{FF2B5EF4-FFF2-40B4-BE49-F238E27FC236}">
                <a16:creationId xmlns:a16="http://schemas.microsoft.com/office/drawing/2014/main" id="{CC3D4AAA-3335-94F0-092A-1E52E50705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927" y="2008514"/>
            <a:ext cx="2768794" cy="2768794"/>
          </a:xfrm>
          <a:prstGeom prst="rect">
            <a:avLst/>
          </a:prstGeom>
        </p:spPr>
      </p:pic>
    </p:spTree>
    <p:extLst>
      <p:ext uri="{BB962C8B-B14F-4D97-AF65-F5344CB8AC3E}">
        <p14:creationId xmlns:p14="http://schemas.microsoft.com/office/powerpoint/2010/main" val="629727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A2D86-7A02-2EFF-16EE-99D34C6E1FDC}"/>
              </a:ext>
            </a:extLst>
          </p:cNvPr>
          <p:cNvSpPr>
            <a:spLocks noGrp="1"/>
          </p:cNvSpPr>
          <p:nvPr>
            <p:ph type="title"/>
          </p:nvPr>
        </p:nvSpPr>
        <p:spPr>
          <a:xfrm>
            <a:off x="838205" y="1174820"/>
            <a:ext cx="6355958" cy="4618707"/>
          </a:xfrm>
          <a:effectLst>
            <a:outerShdw blurRad="50800" dist="38100" dir="2700000" algn="tl" rotWithShape="0">
              <a:prstClr val="black">
                <a:alpha val="40000"/>
              </a:prstClr>
            </a:outerShdw>
          </a:effectLst>
        </p:spPr>
        <p:txBody>
          <a:bodyPr vert="horz" lIns="91440" tIns="45720" rIns="91440" bIns="45720" rtlCol="0" anchor="ctr">
            <a:normAutofit/>
          </a:bodyPr>
          <a:lstStyle/>
          <a:p>
            <a:pPr algn="ctr"/>
            <a:r>
              <a:rPr lang="en-US" sz="9600" dirty="0">
                <a:solidFill>
                  <a:schemeClr val="bg1"/>
                </a:solidFill>
              </a:rPr>
              <a:t>HANDS UP FOR SILENCE</a:t>
            </a:r>
          </a:p>
        </p:txBody>
      </p:sp>
      <p:pic>
        <p:nvPicPr>
          <p:cNvPr id="5" name="Picture 4" descr="A picture containing light&#10;&#10;Description automatically generated">
            <a:extLst>
              <a:ext uri="{FF2B5EF4-FFF2-40B4-BE49-F238E27FC236}">
                <a16:creationId xmlns:a16="http://schemas.microsoft.com/office/drawing/2014/main" id="{AA55A8CE-5EBB-AB62-54EB-F15E72B0ED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4163" y="1429488"/>
            <a:ext cx="3960000" cy="3960000"/>
          </a:xfrm>
          <a:prstGeom prst="rect">
            <a:avLst/>
          </a:prstGeom>
          <a:effectLst>
            <a:outerShdw blurRad="82378" dist="81312" dir="2700000" algn="tl" rotWithShape="0">
              <a:prstClr val="black">
                <a:alpha val="78848"/>
              </a:prstClr>
            </a:outerShdw>
          </a:effectLst>
        </p:spPr>
      </p:pic>
      <p:sp>
        <p:nvSpPr>
          <p:cNvPr id="3" name="Date Placeholder 2">
            <a:extLst>
              <a:ext uri="{FF2B5EF4-FFF2-40B4-BE49-F238E27FC236}">
                <a16:creationId xmlns:a16="http://schemas.microsoft.com/office/drawing/2014/main" id="{5246C82A-B268-F748-4039-1E1EFA370435}"/>
              </a:ext>
            </a:extLst>
          </p:cNvPr>
          <p:cNvSpPr>
            <a:spLocks noGrp="1"/>
          </p:cNvSpPr>
          <p:nvPr>
            <p:ph type="dt" sz="half" idx="10"/>
          </p:nvPr>
        </p:nvSpPr>
        <p:spPr/>
        <p:txBody>
          <a:bodyPr/>
          <a:lstStyle/>
          <a:p>
            <a:fld id="{7A999C90-6CA9-48FA-BE9E-DEC156A4E521}" type="datetime2">
              <a:rPr lang="en-GB" smtClean="0"/>
              <a:t>Saturday, 31 August 2024</a:t>
            </a:fld>
            <a:endParaRPr lang="en-GB"/>
          </a:p>
        </p:txBody>
      </p:sp>
    </p:spTree>
    <p:extLst>
      <p:ext uri="{BB962C8B-B14F-4D97-AF65-F5344CB8AC3E}">
        <p14:creationId xmlns:p14="http://schemas.microsoft.com/office/powerpoint/2010/main" val="3179398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3A99F0-ACBD-10A3-BBE1-3FC3F7AAE072}"/>
              </a:ext>
            </a:extLst>
          </p:cNvPr>
          <p:cNvSpPr>
            <a:spLocks noGrp="1"/>
          </p:cNvSpPr>
          <p:nvPr>
            <p:ph type="dt" sz="half" idx="10"/>
          </p:nvPr>
        </p:nvSpPr>
        <p:spPr/>
        <p:txBody>
          <a:bodyPr/>
          <a:lstStyle/>
          <a:p>
            <a:fld id="{2CC84934-F582-4772-AF18-004480590DED}" type="datetime2">
              <a:rPr lang="en-GB" smtClean="0"/>
              <a:t>Saturday, 31 August 2024</a:t>
            </a:fld>
            <a:endParaRPr lang="en-GB"/>
          </a:p>
        </p:txBody>
      </p:sp>
      <p:pic>
        <p:nvPicPr>
          <p:cNvPr id="3" name="Picture 2">
            <a:extLst>
              <a:ext uri="{FF2B5EF4-FFF2-40B4-BE49-F238E27FC236}">
                <a16:creationId xmlns:a16="http://schemas.microsoft.com/office/drawing/2014/main" id="{44AC8DA9-2194-A83C-47E4-E520E99B4194}"/>
              </a:ext>
            </a:extLst>
          </p:cNvPr>
          <p:cNvPicPr>
            <a:picLocks noChangeAspect="1"/>
          </p:cNvPicPr>
          <p:nvPr/>
        </p:nvPicPr>
        <p:blipFill>
          <a:blip r:embed="rId2"/>
          <a:stretch>
            <a:fillRect/>
          </a:stretch>
        </p:blipFill>
        <p:spPr>
          <a:xfrm>
            <a:off x="6096000" y="339118"/>
            <a:ext cx="6076611" cy="6076611"/>
          </a:xfrm>
          <a:prstGeom prst="rect">
            <a:avLst/>
          </a:prstGeom>
          <a:effectLst>
            <a:outerShdw blurRad="24289" dist="61904" dir="2700000" algn="tl" rotWithShape="0">
              <a:prstClr val="black">
                <a:alpha val="74819"/>
              </a:prstClr>
            </a:outerShdw>
          </a:effectLst>
        </p:spPr>
      </p:pic>
      <p:sp>
        <p:nvSpPr>
          <p:cNvPr id="5" name="Title 1">
            <a:extLst>
              <a:ext uri="{FF2B5EF4-FFF2-40B4-BE49-F238E27FC236}">
                <a16:creationId xmlns:a16="http://schemas.microsoft.com/office/drawing/2014/main" id="{3BA759B5-C1E2-CA4B-95E9-5B4472FD80AF}"/>
              </a:ext>
            </a:extLst>
          </p:cNvPr>
          <p:cNvSpPr>
            <a:spLocks noGrp="1"/>
          </p:cNvSpPr>
          <p:nvPr>
            <p:ph type="title"/>
          </p:nvPr>
        </p:nvSpPr>
        <p:spPr>
          <a:xfrm>
            <a:off x="84349" y="1356304"/>
            <a:ext cx="6355958" cy="4618707"/>
          </a:xfrm>
          <a:effectLst>
            <a:outerShdw blurRad="50800" dist="38100" dir="2700000" algn="tl" rotWithShape="0">
              <a:prstClr val="black">
                <a:alpha val="40000"/>
              </a:prstClr>
            </a:outerShdw>
          </a:effectLst>
        </p:spPr>
        <p:txBody>
          <a:bodyPr vert="horz" lIns="91440" tIns="45720" rIns="91440" bIns="45720" rtlCol="0" anchor="ctr">
            <a:normAutofit/>
          </a:bodyPr>
          <a:lstStyle/>
          <a:p>
            <a:pPr algn="ctr"/>
            <a:r>
              <a:rPr lang="en-US" sz="9600" dirty="0">
                <a:solidFill>
                  <a:schemeClr val="bg1"/>
                </a:solidFill>
              </a:rPr>
              <a:t>OUT OF LESSON PASS</a:t>
            </a:r>
          </a:p>
        </p:txBody>
      </p:sp>
    </p:spTree>
    <p:extLst>
      <p:ext uri="{BB962C8B-B14F-4D97-AF65-F5344CB8AC3E}">
        <p14:creationId xmlns:p14="http://schemas.microsoft.com/office/powerpoint/2010/main" val="1062381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7FD3578-2B8A-77A5-8616-7EAEBEC8FB43}"/>
              </a:ext>
            </a:extLst>
          </p:cNvPr>
          <p:cNvSpPr>
            <a:spLocks noGrp="1"/>
          </p:cNvSpPr>
          <p:nvPr>
            <p:ph type="title"/>
          </p:nvPr>
        </p:nvSpPr>
        <p:spPr>
          <a:xfrm>
            <a:off x="3532015" y="57156"/>
            <a:ext cx="5127969" cy="5912189"/>
          </a:xfrm>
          <a:effectLst>
            <a:outerShdw blurRad="50800" dist="38100" dir="2700000" algn="tl" rotWithShape="0">
              <a:prstClr val="black">
                <a:alpha val="40000"/>
              </a:prstClr>
            </a:outerShdw>
          </a:effectLst>
        </p:spPr>
        <p:txBody>
          <a:bodyPr vert="horz" lIns="91440" tIns="45720" rIns="91440" bIns="45720" rtlCol="0" anchor="ctr">
            <a:normAutofit/>
          </a:bodyPr>
          <a:lstStyle/>
          <a:p>
            <a:pPr algn="ctr"/>
            <a:r>
              <a:rPr lang="en-US" sz="6000" dirty="0">
                <a:solidFill>
                  <a:schemeClr val="bg1"/>
                </a:solidFill>
              </a:rPr>
              <a:t>WALKING ON </a:t>
            </a:r>
            <a:br>
              <a:rPr lang="en-US" sz="6000" dirty="0">
                <a:solidFill>
                  <a:schemeClr val="bg1"/>
                </a:solidFill>
              </a:rPr>
            </a:br>
            <a:r>
              <a:rPr lang="en-US" sz="6000" dirty="0">
                <a:solidFill>
                  <a:schemeClr val="bg1"/>
                </a:solidFill>
              </a:rPr>
              <a:t>THE LEFT</a:t>
            </a:r>
          </a:p>
        </p:txBody>
      </p:sp>
      <p:pic>
        <p:nvPicPr>
          <p:cNvPr id="10" name="Picture 9" descr="Icon&#10;&#10;Description automatically generated">
            <a:extLst>
              <a:ext uri="{FF2B5EF4-FFF2-40B4-BE49-F238E27FC236}">
                <a16:creationId xmlns:a16="http://schemas.microsoft.com/office/drawing/2014/main" id="{1B14B10C-7EA1-16C9-EFF3-6CE01BF73E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23494" y="327944"/>
            <a:ext cx="6028410" cy="6028410"/>
          </a:xfrm>
          <a:prstGeom prst="rect">
            <a:avLst/>
          </a:prstGeom>
          <a:effectLst>
            <a:outerShdw dist="28628" dir="2285361" sx="100473" sy="100473" algn="tl" rotWithShape="0">
              <a:prstClr val="black">
                <a:alpha val="73198"/>
              </a:prstClr>
            </a:outerShdw>
          </a:effectLst>
        </p:spPr>
      </p:pic>
      <p:pic>
        <p:nvPicPr>
          <p:cNvPr id="7" name="Picture 6" descr="Icon&#10;&#10;Description automatically generated">
            <a:extLst>
              <a:ext uri="{FF2B5EF4-FFF2-40B4-BE49-F238E27FC236}">
                <a16:creationId xmlns:a16="http://schemas.microsoft.com/office/drawing/2014/main" id="{C5ADCABF-873F-9A6E-CED1-D8ECBB492B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4536" y="1395188"/>
            <a:ext cx="4767662" cy="4767662"/>
          </a:xfrm>
          <a:prstGeom prst="rect">
            <a:avLst/>
          </a:prstGeom>
          <a:effectLst>
            <a:outerShdw blurRad="48800" dist="78198" dir="2700000" sx="101478" sy="101478" algn="tl" rotWithShape="0">
              <a:prstClr val="black">
                <a:alpha val="62232"/>
              </a:prstClr>
            </a:outerShdw>
          </a:effectLst>
        </p:spPr>
      </p:pic>
      <p:sp>
        <p:nvSpPr>
          <p:cNvPr id="2" name="Date Placeholder 1">
            <a:extLst>
              <a:ext uri="{FF2B5EF4-FFF2-40B4-BE49-F238E27FC236}">
                <a16:creationId xmlns:a16="http://schemas.microsoft.com/office/drawing/2014/main" id="{79D49508-52A1-71E1-060A-2A04614BFD01}"/>
              </a:ext>
            </a:extLst>
          </p:cNvPr>
          <p:cNvSpPr>
            <a:spLocks noGrp="1"/>
          </p:cNvSpPr>
          <p:nvPr>
            <p:ph type="dt" sz="half" idx="10"/>
          </p:nvPr>
        </p:nvSpPr>
        <p:spPr/>
        <p:txBody>
          <a:bodyPr/>
          <a:lstStyle/>
          <a:p>
            <a:fld id="{9C36F46A-7E84-4BB2-B988-2E94604CBB9A}" type="datetime2">
              <a:rPr lang="en-GB" smtClean="0"/>
              <a:t>Saturday, 31 August 2024</a:t>
            </a:fld>
            <a:endParaRPr lang="en-GB"/>
          </a:p>
        </p:txBody>
      </p:sp>
    </p:spTree>
    <p:extLst>
      <p:ext uri="{BB962C8B-B14F-4D97-AF65-F5344CB8AC3E}">
        <p14:creationId xmlns:p14="http://schemas.microsoft.com/office/powerpoint/2010/main" val="2114006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descr="No Food / Beverages Allowed In Area Sign - Save 10% Instantly">
            <a:extLst>
              <a:ext uri="{FF2B5EF4-FFF2-40B4-BE49-F238E27FC236}">
                <a16:creationId xmlns:a16="http://schemas.microsoft.com/office/drawing/2014/main" id="{A159582D-AC03-E5EA-737A-6656AA538B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2529" y="1630673"/>
            <a:ext cx="5006941" cy="35966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a:extLst>
              <a:ext uri="{FF2B5EF4-FFF2-40B4-BE49-F238E27FC236}">
                <a16:creationId xmlns:a16="http://schemas.microsoft.com/office/drawing/2014/main" id="{30A86B7D-A595-732A-5DD8-519B32556078}"/>
              </a:ext>
            </a:extLst>
          </p:cNvPr>
          <p:cNvPicPr>
            <a:picLocks noChangeAspect="1"/>
          </p:cNvPicPr>
          <p:nvPr/>
        </p:nvPicPr>
        <p:blipFill>
          <a:blip r:embed="rId3"/>
          <a:stretch>
            <a:fillRect/>
          </a:stretch>
        </p:blipFill>
        <p:spPr>
          <a:xfrm>
            <a:off x="618014" y="1941741"/>
            <a:ext cx="2974515" cy="2974515"/>
          </a:xfrm>
          <a:prstGeom prst="rect">
            <a:avLst/>
          </a:prstGeom>
        </p:spPr>
      </p:pic>
    </p:spTree>
    <p:extLst>
      <p:ext uri="{BB962C8B-B14F-4D97-AF65-F5344CB8AC3E}">
        <p14:creationId xmlns:p14="http://schemas.microsoft.com/office/powerpoint/2010/main" val="1053980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BA344-0F9C-DD48-DCB0-24F878EF9D99}"/>
              </a:ext>
            </a:extLst>
          </p:cNvPr>
          <p:cNvSpPr>
            <a:spLocks noGrp="1"/>
          </p:cNvSpPr>
          <p:nvPr>
            <p:ph type="title"/>
          </p:nvPr>
        </p:nvSpPr>
        <p:spPr>
          <a:xfrm>
            <a:off x="-1" y="365125"/>
            <a:ext cx="12191999" cy="1325563"/>
          </a:xfrm>
        </p:spPr>
        <p:txBody>
          <a:bodyPr/>
          <a:lstStyle/>
          <a:p>
            <a:pPr algn="ctr"/>
            <a:r>
              <a:rPr lang="en-US"/>
              <a:t>Weekly Uniform and </a:t>
            </a:r>
            <a:br>
              <a:rPr lang="en-US"/>
            </a:br>
            <a:r>
              <a:rPr lang="en-US"/>
              <a:t>equipment checks</a:t>
            </a:r>
          </a:p>
        </p:txBody>
      </p:sp>
      <p:pic>
        <p:nvPicPr>
          <p:cNvPr id="5" name="Picture 4" descr="Arrow&#10;&#10;Description automatically generated with medium confidence">
            <a:extLst>
              <a:ext uri="{FF2B5EF4-FFF2-40B4-BE49-F238E27FC236}">
                <a16:creationId xmlns:a16="http://schemas.microsoft.com/office/drawing/2014/main" id="{D4E97A4C-194F-96EC-D825-1A56BB9BD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9827" y="2683100"/>
            <a:ext cx="1172293" cy="1172293"/>
          </a:xfrm>
          <a:prstGeom prst="rect">
            <a:avLst/>
          </a:prstGeom>
        </p:spPr>
      </p:pic>
      <p:pic>
        <p:nvPicPr>
          <p:cNvPr id="7" name="Picture 6" descr="Icon&#10;&#10;Description automatically generated">
            <a:extLst>
              <a:ext uri="{FF2B5EF4-FFF2-40B4-BE49-F238E27FC236}">
                <a16:creationId xmlns:a16="http://schemas.microsoft.com/office/drawing/2014/main" id="{309BD867-8268-27E4-6F66-0CADEBA8BE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6975" y="2614520"/>
            <a:ext cx="1459261" cy="1459261"/>
          </a:xfrm>
          <a:prstGeom prst="rect">
            <a:avLst/>
          </a:prstGeom>
        </p:spPr>
      </p:pic>
      <p:pic>
        <p:nvPicPr>
          <p:cNvPr id="11" name="Picture 10" descr="Logo&#10;&#10;Description automatically generated">
            <a:extLst>
              <a:ext uri="{FF2B5EF4-FFF2-40B4-BE49-F238E27FC236}">
                <a16:creationId xmlns:a16="http://schemas.microsoft.com/office/drawing/2014/main" id="{A6BB0F84-E852-3BDE-BCA0-735C07A283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2427" y="4847804"/>
            <a:ext cx="1489755" cy="1489755"/>
          </a:xfrm>
          <a:prstGeom prst="rect">
            <a:avLst/>
          </a:prstGeom>
        </p:spPr>
      </p:pic>
      <p:pic>
        <p:nvPicPr>
          <p:cNvPr id="15" name="Picture 14" descr="Icon&#10;&#10;Description automatically generated">
            <a:extLst>
              <a:ext uri="{FF2B5EF4-FFF2-40B4-BE49-F238E27FC236}">
                <a16:creationId xmlns:a16="http://schemas.microsoft.com/office/drawing/2014/main" id="{37256D35-43A0-2F80-5EFA-46652158B8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4620" y="2683100"/>
            <a:ext cx="1172293" cy="1172293"/>
          </a:xfrm>
          <a:prstGeom prst="rect">
            <a:avLst/>
          </a:prstGeom>
        </p:spPr>
      </p:pic>
      <p:pic>
        <p:nvPicPr>
          <p:cNvPr id="18" name="Picture 17" descr="Icon&#10;&#10;Description automatically generated">
            <a:extLst>
              <a:ext uri="{FF2B5EF4-FFF2-40B4-BE49-F238E27FC236}">
                <a16:creationId xmlns:a16="http://schemas.microsoft.com/office/drawing/2014/main" id="{5DABAC89-5431-9EE8-EF0F-EE45D8A8D0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35658" y="2685340"/>
            <a:ext cx="1172293" cy="1172293"/>
          </a:xfrm>
          <a:prstGeom prst="rect">
            <a:avLst/>
          </a:prstGeom>
        </p:spPr>
      </p:pic>
      <p:pic>
        <p:nvPicPr>
          <p:cNvPr id="20" name="Picture 19" descr="Icon&#10;&#10;Description automatically generated">
            <a:extLst>
              <a:ext uri="{FF2B5EF4-FFF2-40B4-BE49-F238E27FC236}">
                <a16:creationId xmlns:a16="http://schemas.microsoft.com/office/drawing/2014/main" id="{3E8273E6-299F-6CB6-CE38-30933F8809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57214" y="2721551"/>
            <a:ext cx="1102079" cy="1102079"/>
          </a:xfrm>
          <a:prstGeom prst="rect">
            <a:avLst/>
          </a:prstGeom>
        </p:spPr>
      </p:pic>
      <p:pic>
        <p:nvPicPr>
          <p:cNvPr id="22" name="Picture 21" descr="Icon&#10;&#10;Description automatically generated">
            <a:extLst>
              <a:ext uri="{FF2B5EF4-FFF2-40B4-BE49-F238E27FC236}">
                <a16:creationId xmlns:a16="http://schemas.microsoft.com/office/drawing/2014/main" id="{6FED7A4D-0A26-D674-CD2E-C589F4303AA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57448" y="2683100"/>
            <a:ext cx="1172293" cy="1172293"/>
          </a:xfrm>
          <a:prstGeom prst="rect">
            <a:avLst/>
          </a:prstGeom>
        </p:spPr>
      </p:pic>
      <p:pic>
        <p:nvPicPr>
          <p:cNvPr id="24" name="Picture 23" descr="Icon&#10;&#10;Description automatically generated">
            <a:extLst>
              <a:ext uri="{FF2B5EF4-FFF2-40B4-BE49-F238E27FC236}">
                <a16:creationId xmlns:a16="http://schemas.microsoft.com/office/drawing/2014/main" id="{A43FEB3A-82B7-2626-F9CA-0EB273C12B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49888" y="2683100"/>
            <a:ext cx="1172293" cy="1172293"/>
          </a:xfrm>
          <a:prstGeom prst="rect">
            <a:avLst/>
          </a:prstGeom>
        </p:spPr>
      </p:pic>
      <p:pic>
        <p:nvPicPr>
          <p:cNvPr id="26" name="Picture 25" descr="Icon&#10;&#10;Description automatically generated">
            <a:extLst>
              <a:ext uri="{FF2B5EF4-FFF2-40B4-BE49-F238E27FC236}">
                <a16:creationId xmlns:a16="http://schemas.microsoft.com/office/drawing/2014/main" id="{57E746DE-FBA6-7BF8-AF96-25CC09EECD4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83000" y="2683100"/>
            <a:ext cx="1172293" cy="1172293"/>
          </a:xfrm>
          <a:prstGeom prst="rect">
            <a:avLst/>
          </a:prstGeom>
        </p:spPr>
      </p:pic>
      <p:pic>
        <p:nvPicPr>
          <p:cNvPr id="28" name="Picture 27" descr="Icon&#10;&#10;Description automatically generated">
            <a:extLst>
              <a:ext uri="{FF2B5EF4-FFF2-40B4-BE49-F238E27FC236}">
                <a16:creationId xmlns:a16="http://schemas.microsoft.com/office/drawing/2014/main" id="{C0ECB486-F89A-E3F0-088F-1038136B16A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1324" y="2539615"/>
            <a:ext cx="1459261" cy="1459261"/>
          </a:xfrm>
          <a:prstGeom prst="rect">
            <a:avLst/>
          </a:prstGeom>
        </p:spPr>
      </p:pic>
      <p:sp>
        <p:nvSpPr>
          <p:cNvPr id="31" name="TextBox 30">
            <a:extLst>
              <a:ext uri="{FF2B5EF4-FFF2-40B4-BE49-F238E27FC236}">
                <a16:creationId xmlns:a16="http://schemas.microsoft.com/office/drawing/2014/main" id="{90A8813A-F639-DCE5-D3D8-C6E60FF6E502}"/>
              </a:ext>
            </a:extLst>
          </p:cNvPr>
          <p:cNvSpPr txBox="1"/>
          <p:nvPr/>
        </p:nvSpPr>
        <p:spPr>
          <a:xfrm>
            <a:off x="-307081" y="3821837"/>
            <a:ext cx="12191999" cy="553998"/>
          </a:xfrm>
          <a:prstGeom prst="rect">
            <a:avLst/>
          </a:prstGeom>
          <a:noFill/>
        </p:spPr>
        <p:txBody>
          <a:bodyPr wrap="square" rtlCol="0" anchor="ctr">
            <a:spAutoFit/>
          </a:bodyPr>
          <a:lstStyle/>
          <a:p>
            <a:pPr algn="ctr"/>
            <a:r>
              <a:rPr lang="en-US" sz="3000"/>
              <a:t>Pencil case Journal Pencil Pen Rubber Calculator Compass Protractor  Ruler</a:t>
            </a:r>
          </a:p>
        </p:txBody>
      </p:sp>
      <p:pic>
        <p:nvPicPr>
          <p:cNvPr id="33" name="Picture 32" descr="Icon&#10;&#10;Description automatically generated">
            <a:extLst>
              <a:ext uri="{FF2B5EF4-FFF2-40B4-BE49-F238E27FC236}">
                <a16:creationId xmlns:a16="http://schemas.microsoft.com/office/drawing/2014/main" id="{855DAF65-2C1D-F3A4-AFC1-8D4EAFB8E82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21808" y="4840348"/>
            <a:ext cx="1462417" cy="1462417"/>
          </a:xfrm>
          <a:prstGeom prst="rect">
            <a:avLst/>
          </a:prstGeom>
        </p:spPr>
      </p:pic>
      <p:sp>
        <p:nvSpPr>
          <p:cNvPr id="34" name="TextBox 33">
            <a:extLst>
              <a:ext uri="{FF2B5EF4-FFF2-40B4-BE49-F238E27FC236}">
                <a16:creationId xmlns:a16="http://schemas.microsoft.com/office/drawing/2014/main" id="{B9727F68-9659-D4F9-085E-F7301C4910C2}"/>
              </a:ext>
            </a:extLst>
          </p:cNvPr>
          <p:cNvSpPr txBox="1"/>
          <p:nvPr/>
        </p:nvSpPr>
        <p:spPr>
          <a:xfrm>
            <a:off x="1204331" y="5230992"/>
            <a:ext cx="1371600" cy="646331"/>
          </a:xfrm>
          <a:prstGeom prst="rect">
            <a:avLst/>
          </a:prstGeom>
          <a:noFill/>
        </p:spPr>
        <p:txBody>
          <a:bodyPr wrap="square" rtlCol="0" anchor="ctr">
            <a:spAutoFit/>
          </a:bodyPr>
          <a:lstStyle/>
          <a:p>
            <a:pPr algn="ctr"/>
            <a:r>
              <a:rPr lang="en-US" sz="3600"/>
              <a:t>Bag</a:t>
            </a:r>
          </a:p>
        </p:txBody>
      </p:sp>
      <p:sp>
        <p:nvSpPr>
          <p:cNvPr id="35" name="TextBox 34">
            <a:extLst>
              <a:ext uri="{FF2B5EF4-FFF2-40B4-BE49-F238E27FC236}">
                <a16:creationId xmlns:a16="http://schemas.microsoft.com/office/drawing/2014/main" id="{0372801E-E58A-E551-62A5-EFC1F3163327}"/>
              </a:ext>
            </a:extLst>
          </p:cNvPr>
          <p:cNvSpPr txBox="1"/>
          <p:nvPr/>
        </p:nvSpPr>
        <p:spPr>
          <a:xfrm>
            <a:off x="8630035" y="4987110"/>
            <a:ext cx="1942757" cy="1200329"/>
          </a:xfrm>
          <a:prstGeom prst="rect">
            <a:avLst/>
          </a:prstGeom>
          <a:noFill/>
        </p:spPr>
        <p:txBody>
          <a:bodyPr wrap="square" rtlCol="0" anchor="ctr">
            <a:spAutoFit/>
          </a:bodyPr>
          <a:lstStyle/>
          <a:p>
            <a:pPr algn="ctr"/>
            <a:r>
              <a:rPr lang="en-US" sz="3600"/>
              <a:t>No Phones</a:t>
            </a:r>
          </a:p>
        </p:txBody>
      </p:sp>
      <p:pic>
        <p:nvPicPr>
          <p:cNvPr id="37" name="Picture 36" descr="Text&#10;&#10;Description automatically generated">
            <a:extLst>
              <a:ext uri="{FF2B5EF4-FFF2-40B4-BE49-F238E27FC236}">
                <a16:creationId xmlns:a16="http://schemas.microsoft.com/office/drawing/2014/main" id="{A0EBCA1F-A41D-213D-5BBD-3D6AA075E02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590584" y="487181"/>
            <a:ext cx="1207843" cy="1207843"/>
          </a:xfrm>
          <a:prstGeom prst="rect">
            <a:avLst/>
          </a:prstGeom>
        </p:spPr>
      </p:pic>
      <p:sp>
        <p:nvSpPr>
          <p:cNvPr id="3" name="Date Placeholder 2">
            <a:extLst>
              <a:ext uri="{FF2B5EF4-FFF2-40B4-BE49-F238E27FC236}">
                <a16:creationId xmlns:a16="http://schemas.microsoft.com/office/drawing/2014/main" id="{7B677AB1-47E0-5619-F15E-5F4FC81AD38F}"/>
              </a:ext>
            </a:extLst>
          </p:cNvPr>
          <p:cNvSpPr>
            <a:spLocks noGrp="1"/>
          </p:cNvSpPr>
          <p:nvPr>
            <p:ph type="dt" sz="half" idx="10"/>
          </p:nvPr>
        </p:nvSpPr>
        <p:spPr/>
        <p:txBody>
          <a:bodyPr/>
          <a:lstStyle/>
          <a:p>
            <a:fld id="{AA7A08DF-B21A-43B1-B86C-D6D5CCBBC063}" type="datetime2">
              <a:rPr lang="en-GB" smtClean="0"/>
              <a:t>Saturday, 31 August 2024</a:t>
            </a:fld>
            <a:endParaRPr lang="en-GB"/>
          </a:p>
        </p:txBody>
      </p:sp>
    </p:spTree>
    <p:extLst>
      <p:ext uri="{BB962C8B-B14F-4D97-AF65-F5344CB8AC3E}">
        <p14:creationId xmlns:p14="http://schemas.microsoft.com/office/powerpoint/2010/main" val="11996044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01CA1A29-B5A6-982E-C52F-4E2823F5D74A}"/>
              </a:ext>
            </a:extLst>
          </p:cNvPr>
          <p:cNvSpPr txBox="1">
            <a:spLocks/>
          </p:cNvSpPr>
          <p:nvPr/>
        </p:nvSpPr>
        <p:spPr>
          <a:xfrm>
            <a:off x="1499208" y="2285464"/>
            <a:ext cx="9193584" cy="2287072"/>
          </a:xfrm>
          <a:prstGeom prst="roundRect">
            <a:avLst>
              <a:gd name="adj" fmla="val 50000"/>
            </a:avLst>
          </a:prstGeom>
          <a:ln w="38100" cap="flat" cmpd="sng" algn="ctr">
            <a:solidFill>
              <a:srgbClr val="00B0F0"/>
            </a:solidFill>
            <a:prstDash val="solid"/>
            <a:miter lim="800000"/>
          </a:ln>
          <a:effectLst>
            <a:reflection blurRad="6350" stA="52000" endA="300" endPos="35000" dir="5400000" sy="-100000" algn="bl" rotWithShape="0"/>
          </a:effectLst>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scene3d>
              <a:camera prst="orthographicFront"/>
              <a:lightRig rig="threePt" dir="t"/>
            </a:scene3d>
            <a:sp3d extrusionH="57150">
              <a:bevelT w="38100" h="38100" prst="angle"/>
            </a:sp3d>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6000" b="1" dirty="0">
                <a:ln w="9525">
                  <a:solidFill>
                    <a:schemeClr val="bg1"/>
                  </a:solidFill>
                  <a:prstDash val="solid"/>
                </a:ln>
                <a:solidFill>
                  <a:schemeClr val="tx1">
                    <a:lumMod val="85000"/>
                    <a:lumOff val="15000"/>
                  </a:schemeClr>
                </a:solidFill>
                <a:effectLst>
                  <a:outerShdw blurRad="50800" dist="38100" dir="2700000" algn="tl" rotWithShape="0">
                    <a:prstClr val="black">
                      <a:alpha val="40000"/>
                    </a:prstClr>
                  </a:outerShdw>
                </a:effectLst>
                <a:latin typeface="+mj-lt"/>
              </a:rPr>
              <a:t>Headteacher comment or key message to the school </a:t>
            </a:r>
          </a:p>
        </p:txBody>
      </p:sp>
      <p:sp>
        <p:nvSpPr>
          <p:cNvPr id="7" name="Rectangle 6">
            <a:extLst>
              <a:ext uri="{FF2B5EF4-FFF2-40B4-BE49-F238E27FC236}">
                <a16:creationId xmlns:a16="http://schemas.microsoft.com/office/drawing/2014/main" id="{1E47BF7C-063C-840C-D92C-CDF320C4512A}"/>
              </a:ext>
            </a:extLst>
          </p:cNvPr>
          <p:cNvSpPr/>
          <p:nvPr/>
        </p:nvSpPr>
        <p:spPr>
          <a:xfrm>
            <a:off x="2115513" y="2827672"/>
            <a:ext cx="4824536" cy="1077218"/>
          </a:xfrm>
          <a:prstGeom prst="rect">
            <a:avLst/>
          </a:prstGeom>
        </p:spPr>
        <p:txBody>
          <a:bodyPr wrap="square">
            <a:spAutoFit/>
          </a:bodyPr>
          <a:lstStyle/>
          <a:p>
            <a:pPr>
              <a:spcAft>
                <a:spcPts val="600"/>
              </a:spcAft>
            </a:pPr>
            <a:endParaRPr lang="en-GB">
              <a:latin typeface="Calibri" panose="020F0502020204030204" pitchFamily="34" charset="0"/>
              <a:ea typeface="Calibri" panose="020F0502020204030204" pitchFamily="34" charset="0"/>
            </a:endParaRPr>
          </a:p>
          <a:p>
            <a:pPr>
              <a:spcAft>
                <a:spcPts val="600"/>
              </a:spcAft>
            </a:pPr>
            <a:endParaRPr lang="en-GB">
              <a:latin typeface="Calibri" panose="020F0502020204030204" pitchFamily="34" charset="0"/>
              <a:ea typeface="Calibri" panose="020F0502020204030204" pitchFamily="34" charset="0"/>
            </a:endParaRPr>
          </a:p>
          <a:p>
            <a:pPr>
              <a:spcAft>
                <a:spcPts val="600"/>
              </a:spcAft>
            </a:pPr>
            <a:endParaRPr lang="en-GB">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68411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6695-88BD-5503-E35C-12B5EB5A210E}"/>
              </a:ext>
            </a:extLst>
          </p:cNvPr>
          <p:cNvSpPr>
            <a:spLocks noGrp="1"/>
          </p:cNvSpPr>
          <p:nvPr>
            <p:ph type="title"/>
          </p:nvPr>
        </p:nvSpPr>
        <p:spPr>
          <a:xfrm>
            <a:off x="307127" y="1067963"/>
            <a:ext cx="6324018" cy="4565019"/>
          </a:xfrm>
          <a:effectLst>
            <a:outerShdw blurRad="50800" dist="38100" dir="2700000" algn="tl" rotWithShape="0">
              <a:prstClr val="black">
                <a:alpha val="40000"/>
              </a:prstClr>
            </a:outerShdw>
          </a:effectLst>
        </p:spPr>
        <p:txBody>
          <a:bodyPr vert="horz" lIns="91440" tIns="45720" rIns="91440" bIns="45720" rtlCol="0" anchor="ctr">
            <a:normAutofit/>
          </a:bodyPr>
          <a:lstStyle/>
          <a:p>
            <a:pPr algn="ctr"/>
            <a:r>
              <a:rPr lang="en-US" sz="6700" dirty="0">
                <a:solidFill>
                  <a:schemeClr val="bg1"/>
                </a:solidFill>
              </a:rPr>
              <a:t>ATTENDANCE</a:t>
            </a:r>
            <a:br>
              <a:rPr lang="en-US" sz="6700" dirty="0">
                <a:solidFill>
                  <a:schemeClr val="bg1"/>
                </a:solidFill>
              </a:rPr>
            </a:br>
            <a:r>
              <a:rPr lang="en-US" sz="6700" dirty="0">
                <a:solidFill>
                  <a:schemeClr val="bg1"/>
                </a:solidFill>
              </a:rPr>
              <a:t>REMINDER</a:t>
            </a:r>
          </a:p>
        </p:txBody>
      </p:sp>
      <p:sp>
        <p:nvSpPr>
          <p:cNvPr id="3" name="Date Placeholder 2">
            <a:extLst>
              <a:ext uri="{FF2B5EF4-FFF2-40B4-BE49-F238E27FC236}">
                <a16:creationId xmlns:a16="http://schemas.microsoft.com/office/drawing/2014/main" id="{3BA16C4E-BB7C-CD51-9760-D1297053C86E}"/>
              </a:ext>
            </a:extLst>
          </p:cNvPr>
          <p:cNvSpPr>
            <a:spLocks noGrp="1"/>
          </p:cNvSpPr>
          <p:nvPr>
            <p:ph type="dt" sz="half" idx="10"/>
          </p:nvPr>
        </p:nvSpPr>
        <p:spPr/>
        <p:txBody>
          <a:bodyPr/>
          <a:lstStyle/>
          <a:p>
            <a:fld id="{DACC746E-F5CA-4BC7-B6BB-2E3AB36BF924}" type="datetime2">
              <a:rPr lang="en-GB" smtClean="0"/>
              <a:t>Saturday, 31 August 2024</a:t>
            </a:fld>
            <a:endParaRPr lang="en-GB"/>
          </a:p>
        </p:txBody>
      </p:sp>
      <p:pic>
        <p:nvPicPr>
          <p:cNvPr id="4" name="Picture 3">
            <a:extLst>
              <a:ext uri="{FF2B5EF4-FFF2-40B4-BE49-F238E27FC236}">
                <a16:creationId xmlns:a16="http://schemas.microsoft.com/office/drawing/2014/main" id="{0065DC41-33CB-2DB9-0192-393C09BBDE57}"/>
              </a:ext>
            </a:extLst>
          </p:cNvPr>
          <p:cNvPicPr>
            <a:picLocks noChangeAspect="1"/>
          </p:cNvPicPr>
          <p:nvPr/>
        </p:nvPicPr>
        <p:blipFill>
          <a:blip r:embed="rId2"/>
          <a:stretch>
            <a:fillRect/>
          </a:stretch>
        </p:blipFill>
        <p:spPr>
          <a:xfrm>
            <a:off x="6745930" y="915950"/>
            <a:ext cx="4869044" cy="4869044"/>
          </a:xfrm>
          <a:prstGeom prst="rect">
            <a:avLst/>
          </a:prstGeom>
          <a:effectLst>
            <a:outerShdw blurRad="76965" dist="90348" dir="2700000" algn="tl" rotWithShape="0">
              <a:prstClr val="black">
                <a:alpha val="64644"/>
              </a:prstClr>
            </a:outerShdw>
          </a:effectLst>
        </p:spPr>
      </p:pic>
    </p:spTree>
    <p:extLst>
      <p:ext uri="{BB962C8B-B14F-4D97-AF65-F5344CB8AC3E}">
        <p14:creationId xmlns:p14="http://schemas.microsoft.com/office/powerpoint/2010/main" val="3768988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43081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5C82E-DE53-03C2-4C72-0192EC1BB3AE}"/>
              </a:ext>
            </a:extLst>
          </p:cNvPr>
          <p:cNvSpPr>
            <a:spLocks noGrp="1"/>
          </p:cNvSpPr>
          <p:nvPr>
            <p:ph type="title" idx="4294967295"/>
          </p:nvPr>
        </p:nvSpPr>
        <p:spPr>
          <a:xfrm>
            <a:off x="838200" y="0"/>
            <a:ext cx="5583540" cy="6858000"/>
          </a:xfrm>
          <a:effectLst>
            <a:outerShdw blurRad="50800" dist="38100" dir="2700000" algn="tl" rotWithShape="0">
              <a:prstClr val="black">
                <a:alpha val="40000"/>
              </a:prstClr>
            </a:outerShdw>
          </a:effectLst>
        </p:spPr>
        <p:txBody>
          <a:bodyPr>
            <a:normAutofit/>
          </a:bodyPr>
          <a:lstStyle/>
          <a:p>
            <a:pPr algn="ctr"/>
            <a:r>
              <a:rPr lang="en-GB" sz="6600" dirty="0">
                <a:solidFill>
                  <a:schemeClr val="tx1"/>
                </a:solidFill>
                <a:effectLst>
                  <a:outerShdw blurRad="50800" dist="63500" dir="2700000" algn="tl" rotWithShape="0">
                    <a:prstClr val="black">
                      <a:alpha val="61000"/>
                    </a:prstClr>
                  </a:outerShdw>
                  <a:reflection blurRad="6350" stA="29000" endPos="24759" dir="5400000" sy="-100000" algn="bl" rotWithShape="0"/>
                </a:effectLst>
                <a:latin typeface="Universal Serif" panose="020E0705020206020404" pitchFamily="34" charset="77"/>
              </a:rPr>
              <a:t>Word of </a:t>
            </a:r>
            <a:br>
              <a:rPr lang="en-GB" sz="6600" dirty="0">
                <a:solidFill>
                  <a:schemeClr val="tx1"/>
                </a:solidFill>
                <a:effectLst>
                  <a:outerShdw blurRad="50800" dist="63500" dir="2700000" algn="tl" rotWithShape="0">
                    <a:prstClr val="black">
                      <a:alpha val="61000"/>
                    </a:prstClr>
                  </a:outerShdw>
                  <a:reflection blurRad="6350" stA="29000" endPos="24759" dir="5400000" sy="-100000" algn="bl" rotWithShape="0"/>
                </a:effectLst>
                <a:latin typeface="Universal Serif" panose="020E0705020206020404" pitchFamily="34" charset="77"/>
              </a:rPr>
            </a:br>
            <a:r>
              <a:rPr lang="en-GB" sz="6600" dirty="0">
                <a:solidFill>
                  <a:schemeClr val="tx1"/>
                </a:solidFill>
                <a:effectLst>
                  <a:outerShdw blurRad="50800" dist="63500" dir="2700000" algn="tl" rotWithShape="0">
                    <a:prstClr val="black">
                      <a:alpha val="61000"/>
                    </a:prstClr>
                  </a:outerShdw>
                  <a:reflection blurRad="6350" stA="29000" endPos="24759" dir="5400000" sy="-100000" algn="bl" rotWithShape="0"/>
                </a:effectLst>
                <a:latin typeface="Universal Serif" panose="020E0705020206020404" pitchFamily="34" charset="77"/>
              </a:rPr>
              <a:t>the </a:t>
            </a:r>
            <a:br>
              <a:rPr lang="en-GB" sz="6600" dirty="0">
                <a:solidFill>
                  <a:schemeClr val="tx1"/>
                </a:solidFill>
                <a:effectLst>
                  <a:outerShdw blurRad="50800" dist="63500" dir="2700000" algn="tl" rotWithShape="0">
                    <a:prstClr val="black">
                      <a:alpha val="61000"/>
                    </a:prstClr>
                  </a:outerShdw>
                  <a:reflection blurRad="6350" stA="29000" endPos="24759" dir="5400000" sy="-100000" algn="bl" rotWithShape="0"/>
                </a:effectLst>
                <a:latin typeface="Universal Serif" panose="020E0705020206020404" pitchFamily="34" charset="77"/>
              </a:rPr>
            </a:br>
            <a:r>
              <a:rPr lang="en-GB" sz="6600" dirty="0">
                <a:solidFill>
                  <a:schemeClr val="tx1"/>
                </a:solidFill>
                <a:effectLst>
                  <a:outerShdw blurRad="50800" dist="63500" dir="2700000" algn="tl" rotWithShape="0">
                    <a:prstClr val="black">
                      <a:alpha val="61000"/>
                    </a:prstClr>
                  </a:outerShdw>
                  <a:reflection blurRad="6350" stA="29000" endPos="24759" dir="5400000" sy="-100000" algn="bl" rotWithShape="0"/>
                </a:effectLst>
                <a:latin typeface="Universal Serif" panose="020E0705020206020404" pitchFamily="34" charset="77"/>
              </a:rPr>
              <a:t>week</a:t>
            </a:r>
          </a:p>
        </p:txBody>
      </p:sp>
      <p:grpSp>
        <p:nvGrpSpPr>
          <p:cNvPr id="3" name="Group 2">
            <a:extLst>
              <a:ext uri="{FF2B5EF4-FFF2-40B4-BE49-F238E27FC236}">
                <a16:creationId xmlns:a16="http://schemas.microsoft.com/office/drawing/2014/main" id="{2E5C0553-88FE-44F1-0738-F3268C4EAAE0}"/>
              </a:ext>
            </a:extLst>
          </p:cNvPr>
          <p:cNvGrpSpPr/>
          <p:nvPr/>
        </p:nvGrpSpPr>
        <p:grpSpPr>
          <a:xfrm>
            <a:off x="11092749" y="0"/>
            <a:ext cx="1099255" cy="1077184"/>
            <a:chOff x="4871135" y="4036341"/>
            <a:chExt cx="1099255" cy="1077184"/>
          </a:xfrm>
        </p:grpSpPr>
        <p:sp>
          <p:nvSpPr>
            <p:cNvPr id="4" name="Rounded Rectangle 32">
              <a:extLst>
                <a:ext uri="{FF2B5EF4-FFF2-40B4-BE49-F238E27FC236}">
                  <a16:creationId xmlns:a16="http://schemas.microsoft.com/office/drawing/2014/main" id="{B30FED9A-F131-1D73-F477-8402A4DD4CBF}"/>
                </a:ext>
              </a:extLst>
            </p:cNvPr>
            <p:cNvSpPr/>
            <p:nvPr/>
          </p:nvSpPr>
          <p:spPr>
            <a:xfrm>
              <a:off x="4871135" y="4036341"/>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group of icons on a black background&#10;&#10;Description automatically generated">
              <a:hlinkClick r:id="rId2" action="ppaction://hlinksldjump"/>
              <a:extLst>
                <a:ext uri="{FF2B5EF4-FFF2-40B4-BE49-F238E27FC236}">
                  <a16:creationId xmlns:a16="http://schemas.microsoft.com/office/drawing/2014/main" id="{7425156C-F29B-4BAA-47F6-3C387938BB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7371" y="4156950"/>
              <a:ext cx="834860" cy="834860"/>
            </a:xfrm>
            <a:prstGeom prst="rect">
              <a:avLst/>
            </a:prstGeom>
          </p:spPr>
        </p:pic>
      </p:grpSp>
      <p:sp>
        <p:nvSpPr>
          <p:cNvPr id="7" name="TextBox 6">
            <a:extLst>
              <a:ext uri="{FF2B5EF4-FFF2-40B4-BE49-F238E27FC236}">
                <a16:creationId xmlns:a16="http://schemas.microsoft.com/office/drawing/2014/main" id="{8A9FA48E-62E8-2EC1-2C1C-A2E79DD8CDE2}"/>
              </a:ext>
            </a:extLst>
          </p:cNvPr>
          <p:cNvSpPr txBox="1"/>
          <p:nvPr/>
        </p:nvSpPr>
        <p:spPr>
          <a:xfrm>
            <a:off x="6096000" y="681262"/>
            <a:ext cx="6051792" cy="5693866"/>
          </a:xfrm>
          <a:prstGeom prst="rect">
            <a:avLst/>
          </a:prstGeom>
          <a:noFill/>
        </p:spPr>
        <p:txBody>
          <a:bodyPr wrap="square">
            <a:spAutoFit/>
          </a:bodyPr>
          <a:lstStyle/>
          <a:p>
            <a:pPr algn="l"/>
            <a:r>
              <a:rPr lang="en-GB" sz="1400" b="1" i="0" u="none" strike="noStrike" dirty="0">
                <a:solidFill>
                  <a:srgbClr val="000000"/>
                </a:solidFill>
                <a:effectLst/>
              </a:rPr>
              <a:t>Word of the Week Explanation</a:t>
            </a:r>
          </a:p>
          <a:p>
            <a:pPr algn="l"/>
            <a:endParaRPr lang="en-GB" sz="1400" b="1" i="0" u="none" strike="noStrike" dirty="0">
              <a:solidFill>
                <a:srgbClr val="000000"/>
              </a:solidFill>
              <a:effectLst/>
            </a:endParaRPr>
          </a:p>
          <a:p>
            <a:pPr algn="l"/>
            <a:r>
              <a:rPr lang="en-GB" sz="1400" b="0" i="0" u="none" strike="noStrike" dirty="0">
                <a:solidFill>
                  <a:srgbClr val="000000"/>
                </a:solidFill>
                <a:effectLst/>
              </a:rPr>
              <a:t>Including a "Word of the Week" in the tutor PowerPoint is a valuable educational tool that enhances students' vocabulary, critical thinking, and engagement. By consistently exposing students to new and challenging words, you help them expand their language skills and improve their ability to articulate thoughts clearly. Additionally, this practice encourages curiosity about language and fosters a love for learning.</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The Word of the Week should be relevant to the curriculum or current events, ensuring it resonates with students and is applicable in various contexts. It can be a word students might encounter in their studies, literature, or even in everyday conversation, making it practical and memorable.</a:t>
            </a:r>
          </a:p>
          <a:p>
            <a:pPr algn="l"/>
            <a:endParaRPr lang="en-GB" sz="1400" b="0" i="0" u="none" strike="noStrike" dirty="0">
              <a:solidFill>
                <a:srgbClr val="000000"/>
              </a:solidFill>
              <a:effectLst/>
            </a:endParaRPr>
          </a:p>
          <a:p>
            <a:pPr algn="l"/>
            <a:r>
              <a:rPr lang="en-GB" sz="1400" b="1" i="0" u="none" strike="noStrike" dirty="0">
                <a:solidFill>
                  <a:srgbClr val="000000"/>
                </a:solidFill>
                <a:effectLst/>
              </a:rPr>
              <a:t>Example:</a:t>
            </a:r>
          </a:p>
          <a:p>
            <a:pPr algn="l"/>
            <a:endParaRPr lang="en-GB" sz="1400" b="1" i="0" u="none" strike="noStrike" dirty="0">
              <a:solidFill>
                <a:srgbClr val="000000"/>
              </a:solidFill>
              <a:effectLst/>
            </a:endParaRPr>
          </a:p>
          <a:p>
            <a:pPr algn="l"/>
            <a:r>
              <a:rPr lang="en-GB" sz="1400" b="1" i="0" u="none" strike="noStrike" dirty="0">
                <a:solidFill>
                  <a:srgbClr val="000000"/>
                </a:solidFill>
                <a:effectLst/>
              </a:rPr>
              <a:t>Word of the Week: Meticulous</a:t>
            </a:r>
          </a:p>
          <a:p>
            <a:pPr algn="l"/>
            <a:endParaRPr lang="en-GB" sz="1400" b="0" i="0" u="none" strike="noStrike" dirty="0">
              <a:solidFill>
                <a:srgbClr val="000000"/>
              </a:solidFill>
              <a:effectLst/>
            </a:endParaRPr>
          </a:p>
          <a:p>
            <a:pPr algn="l"/>
            <a:r>
              <a:rPr lang="en-GB" sz="1400" b="1" i="1" u="none" strike="noStrike" dirty="0">
                <a:solidFill>
                  <a:srgbClr val="000000"/>
                </a:solidFill>
                <a:effectLst/>
              </a:rPr>
              <a:t>Definition:</a:t>
            </a:r>
            <a:r>
              <a:rPr lang="en-GB" sz="1400" b="1" i="0" u="none" strike="noStrike" dirty="0">
                <a:solidFill>
                  <a:srgbClr val="000000"/>
                </a:solidFill>
                <a:effectLst/>
              </a:rPr>
              <a:t> </a:t>
            </a:r>
            <a:r>
              <a:rPr lang="en-GB" sz="1400" b="0" i="0" u="none" strike="noStrike" dirty="0">
                <a:solidFill>
                  <a:srgbClr val="000000"/>
                </a:solidFill>
                <a:effectLst/>
              </a:rPr>
              <a:t>Showing great attention to detail; very careful and precise.</a:t>
            </a:r>
          </a:p>
          <a:p>
            <a:pPr algn="l"/>
            <a:endParaRPr lang="en-GB" sz="1400" b="0" i="0" u="none" strike="noStrike" dirty="0">
              <a:solidFill>
                <a:srgbClr val="000000"/>
              </a:solidFill>
              <a:effectLst/>
            </a:endParaRPr>
          </a:p>
          <a:p>
            <a:pPr algn="l"/>
            <a:r>
              <a:rPr lang="en-GB" sz="1400" b="1" i="1" u="none" strike="noStrike" dirty="0">
                <a:solidFill>
                  <a:srgbClr val="000000"/>
                </a:solidFill>
                <a:effectLst/>
              </a:rPr>
              <a:t>Example Sentence:</a:t>
            </a:r>
            <a:r>
              <a:rPr lang="en-GB" sz="1400" b="1" i="0" u="none" strike="noStrike" dirty="0">
                <a:solidFill>
                  <a:srgbClr val="000000"/>
                </a:solidFill>
                <a:effectLst/>
              </a:rPr>
              <a:t> </a:t>
            </a:r>
            <a:r>
              <a:rPr lang="en-GB" sz="1400" b="0" i="0" u="none" strike="noStrike" dirty="0">
                <a:solidFill>
                  <a:srgbClr val="000000"/>
                </a:solidFill>
                <a:effectLst/>
              </a:rPr>
              <a:t>The student was meticulous in completing their science project, ensuring every detail was perfect.</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In this example, "meticulous" is a word that students may find useful across subjects, from writing essays to conducting experiments, reinforcing its application in their academic and personal lives.</a:t>
            </a:r>
          </a:p>
        </p:txBody>
      </p:sp>
    </p:spTree>
    <p:extLst>
      <p:ext uri="{BB962C8B-B14F-4D97-AF65-F5344CB8AC3E}">
        <p14:creationId xmlns:p14="http://schemas.microsoft.com/office/powerpoint/2010/main" val="2045568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309592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B8502-8B16-F6A2-1C9E-F473889C1C94}"/>
              </a:ext>
            </a:extLst>
          </p:cNvPr>
          <p:cNvSpPr>
            <a:spLocks noGrp="1"/>
          </p:cNvSpPr>
          <p:nvPr>
            <p:ph type="title" idx="4294967295"/>
          </p:nvPr>
        </p:nvSpPr>
        <p:spPr>
          <a:xfrm>
            <a:off x="838200" y="166023"/>
            <a:ext cx="10515600" cy="1325563"/>
          </a:xfrm>
        </p:spPr>
        <p:txBody>
          <a:bodyPr>
            <a:normAutofit/>
          </a:bodyPr>
          <a:lstStyle/>
          <a:p>
            <a:pPr algn="ctr"/>
            <a:r>
              <a:rPr lang="en-GB" sz="8000" dirty="0">
                <a:solidFill>
                  <a:schemeClr val="tx1"/>
                </a:solidFill>
                <a:effectLst>
                  <a:outerShdw blurRad="50800" dist="38100" dir="2700000" algn="tl" rotWithShape="0">
                    <a:prstClr val="black">
                      <a:alpha val="40000"/>
                    </a:prstClr>
                  </a:outerShdw>
                  <a:reflection blurRad="6350" stA="55000" endA="300" endPos="45500" dir="5400000" sy="-100000" algn="bl" rotWithShape="0"/>
                </a:effectLst>
                <a:latin typeface="Universal Serif" panose="020E0705020206020404" pitchFamily="34" charset="77"/>
              </a:rPr>
              <a:t>LITERACY</a:t>
            </a:r>
          </a:p>
        </p:txBody>
      </p:sp>
      <p:grpSp>
        <p:nvGrpSpPr>
          <p:cNvPr id="3" name="Group 2">
            <a:extLst>
              <a:ext uri="{FF2B5EF4-FFF2-40B4-BE49-F238E27FC236}">
                <a16:creationId xmlns:a16="http://schemas.microsoft.com/office/drawing/2014/main" id="{8B3D7421-4A0E-B583-3CC5-0308EE91FC19}"/>
              </a:ext>
            </a:extLst>
          </p:cNvPr>
          <p:cNvGrpSpPr/>
          <p:nvPr/>
        </p:nvGrpSpPr>
        <p:grpSpPr>
          <a:xfrm>
            <a:off x="11092749" y="0"/>
            <a:ext cx="1099255" cy="1077184"/>
            <a:chOff x="1021171" y="172878"/>
            <a:chExt cx="1099255" cy="1077184"/>
          </a:xfrm>
        </p:grpSpPr>
        <p:sp>
          <p:nvSpPr>
            <p:cNvPr id="4" name="Rounded Rectangle 24">
              <a:extLst>
                <a:ext uri="{FF2B5EF4-FFF2-40B4-BE49-F238E27FC236}">
                  <a16:creationId xmlns:a16="http://schemas.microsoft.com/office/drawing/2014/main" id="{54D37F01-FC14-846A-F9F4-23A0FEFBE2C1}"/>
                </a:ext>
              </a:extLst>
            </p:cNvPr>
            <p:cNvSpPr/>
            <p:nvPr/>
          </p:nvSpPr>
          <p:spPr>
            <a:xfrm>
              <a:off x="1021171" y="172878"/>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ue book with a pink bookmark&#10;&#10;Description automatically generated">
              <a:hlinkClick r:id="rId2" action="ppaction://hlinksldjump"/>
              <a:extLst>
                <a:ext uri="{FF2B5EF4-FFF2-40B4-BE49-F238E27FC236}">
                  <a16:creationId xmlns:a16="http://schemas.microsoft.com/office/drawing/2014/main" id="{0C597374-DE31-60CD-D738-7C63D7F9A8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781" y="322503"/>
              <a:ext cx="777934" cy="777934"/>
            </a:xfrm>
            <a:prstGeom prst="rect">
              <a:avLst/>
            </a:prstGeom>
          </p:spPr>
        </p:pic>
      </p:grpSp>
      <p:sp>
        <p:nvSpPr>
          <p:cNvPr id="7" name="TextBox 6">
            <a:extLst>
              <a:ext uri="{FF2B5EF4-FFF2-40B4-BE49-F238E27FC236}">
                <a16:creationId xmlns:a16="http://schemas.microsoft.com/office/drawing/2014/main" id="{076EB189-B33E-62E5-BBB5-C6BC4E6CC4BB}"/>
              </a:ext>
            </a:extLst>
          </p:cNvPr>
          <p:cNvSpPr txBox="1"/>
          <p:nvPr/>
        </p:nvSpPr>
        <p:spPr>
          <a:xfrm>
            <a:off x="400195" y="1491586"/>
            <a:ext cx="11391610" cy="5047536"/>
          </a:xfrm>
          <a:prstGeom prst="rect">
            <a:avLst/>
          </a:prstGeom>
          <a:noFill/>
        </p:spPr>
        <p:txBody>
          <a:bodyPr wrap="square">
            <a:spAutoFit/>
          </a:bodyPr>
          <a:lstStyle/>
          <a:p>
            <a:pPr algn="l"/>
            <a:r>
              <a:rPr lang="en-GB" sz="1400" b="1" i="0" u="none" strike="noStrike" dirty="0">
                <a:solidFill>
                  <a:srgbClr val="000000"/>
                </a:solidFill>
                <a:effectLst/>
              </a:rPr>
              <a:t>Literacy Focus of the Week Explanation</a:t>
            </a:r>
          </a:p>
          <a:p>
            <a:pPr algn="l"/>
            <a:endParaRPr lang="en-GB" sz="1400" b="1" i="0" u="none" strike="noStrike" dirty="0">
              <a:solidFill>
                <a:srgbClr val="000000"/>
              </a:solidFill>
              <a:effectLst/>
            </a:endParaRPr>
          </a:p>
          <a:p>
            <a:pPr algn="l"/>
            <a:r>
              <a:rPr lang="en-GB" sz="1400" b="0" i="0" u="none" strike="noStrike" dirty="0">
                <a:solidFill>
                  <a:srgbClr val="000000"/>
                </a:solidFill>
                <a:effectLst/>
              </a:rPr>
              <a:t>Incorporating a "Literacy Focus of the Week" into the tutor PowerPoint is a strategic approach to developing literacy skills across all subjects. This initiative encourages students to concentrate on specific aspects of language, such as grammar, punctuation, or reading comprehension, that are essential for effective communication and academic success. By consistently reinforcing these skills, students will gradually build a stronger foundation in literacy, which is crucial for understanding and excelling in all areas of their education.</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The Literacy Focus of the Week should be chosen in consultation with the English department to ensure it aligns with the broader literacy goals of the school. It should be something that can be easily integrated into various subjects, making it relevant for all students, regardless of their interests or abilities.</a:t>
            </a:r>
          </a:p>
          <a:p>
            <a:pPr algn="l"/>
            <a:endParaRPr lang="en-GB" sz="1400" b="0" i="0" u="none" strike="noStrike" dirty="0">
              <a:solidFill>
                <a:srgbClr val="000000"/>
              </a:solidFill>
              <a:effectLst/>
            </a:endParaRPr>
          </a:p>
          <a:p>
            <a:pPr algn="l"/>
            <a:r>
              <a:rPr lang="en-GB" sz="1400" b="1" i="0" u="none" strike="noStrike" dirty="0">
                <a:solidFill>
                  <a:srgbClr val="000000"/>
                </a:solidFill>
                <a:effectLst/>
              </a:rPr>
              <a:t>Example:</a:t>
            </a:r>
          </a:p>
          <a:p>
            <a:pPr algn="l"/>
            <a:endParaRPr lang="en-GB" sz="1400" b="1" i="0" u="none" strike="noStrike" dirty="0">
              <a:solidFill>
                <a:srgbClr val="000000"/>
              </a:solidFill>
              <a:effectLst/>
            </a:endParaRPr>
          </a:p>
          <a:p>
            <a:pPr algn="l"/>
            <a:r>
              <a:rPr lang="en-GB" sz="1400" b="1" i="0" u="none" strike="noStrike" dirty="0">
                <a:solidFill>
                  <a:srgbClr val="000000"/>
                </a:solidFill>
                <a:effectLst/>
              </a:rPr>
              <a:t>Literacy Focus of the Week: Using Complex Sentences</a:t>
            </a:r>
          </a:p>
          <a:p>
            <a:pPr algn="l"/>
            <a:endParaRPr lang="en-GB" sz="1400" b="0" i="0" u="none" strike="noStrike" dirty="0">
              <a:solidFill>
                <a:srgbClr val="000000"/>
              </a:solidFill>
              <a:effectLst/>
            </a:endParaRPr>
          </a:p>
          <a:p>
            <a:pPr algn="l"/>
            <a:r>
              <a:rPr lang="en-GB" sz="1400" b="1" i="1" u="none" strike="noStrike" dirty="0">
                <a:solidFill>
                  <a:srgbClr val="000000"/>
                </a:solidFill>
                <a:effectLst/>
              </a:rPr>
              <a:t>Focus:</a:t>
            </a:r>
            <a:r>
              <a:rPr lang="en-GB" sz="1400" b="1" i="0" u="none" strike="noStrike" dirty="0">
                <a:solidFill>
                  <a:srgbClr val="000000"/>
                </a:solidFill>
                <a:effectLst/>
              </a:rPr>
              <a:t> </a:t>
            </a:r>
            <a:r>
              <a:rPr lang="en-GB" sz="1400" b="0" i="0" u="none" strike="noStrike" dirty="0">
                <a:solidFill>
                  <a:srgbClr val="000000"/>
                </a:solidFill>
                <a:effectLst/>
              </a:rPr>
              <a:t>Encourage students to use complex sentences in their writing across all subjects. A complex sentence combines an independent clause with one or more dependent clauses, adding depth and detail to their writing.</a:t>
            </a:r>
          </a:p>
          <a:p>
            <a:pPr algn="l"/>
            <a:endParaRPr lang="en-GB" sz="1400" b="0" i="0" u="none" strike="noStrike" dirty="0">
              <a:solidFill>
                <a:srgbClr val="000000"/>
              </a:solidFill>
              <a:effectLst/>
            </a:endParaRPr>
          </a:p>
          <a:p>
            <a:pPr algn="l"/>
            <a:r>
              <a:rPr lang="en-GB" sz="1400" b="1" i="1" u="none" strike="noStrike" dirty="0">
                <a:solidFill>
                  <a:srgbClr val="000000"/>
                </a:solidFill>
                <a:effectLst/>
              </a:rPr>
              <a:t>Example:</a:t>
            </a:r>
            <a:r>
              <a:rPr lang="en-GB" sz="1400" b="1" i="0" u="none" strike="noStrike" dirty="0">
                <a:solidFill>
                  <a:srgbClr val="000000"/>
                </a:solidFill>
                <a:effectLst/>
              </a:rPr>
              <a:t> </a:t>
            </a:r>
            <a:r>
              <a:rPr lang="en-GB" sz="1400" b="0" i="0" u="none" strike="noStrike" dirty="0">
                <a:solidFill>
                  <a:srgbClr val="000000"/>
                </a:solidFill>
                <a:effectLst/>
              </a:rPr>
              <a:t>Instead of writing, "The experiment was a success. We followed the steps correctly," students could write, "The experiment was a success because we followed the steps correctly.”</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In this example, students are prompted to enhance their writing by connecting ideas more effectively, which can be applied in essays, reports, and even exam answers across different subjects. This focus not only improves writing skills but also encourages clearer and more nuanced communication.</a:t>
            </a:r>
          </a:p>
        </p:txBody>
      </p:sp>
    </p:spTree>
    <p:extLst>
      <p:ext uri="{BB962C8B-B14F-4D97-AF65-F5344CB8AC3E}">
        <p14:creationId xmlns:p14="http://schemas.microsoft.com/office/powerpoint/2010/main" val="2834287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3657286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4A65-4CDC-E888-7EDE-30A4C2C4AFB3}"/>
              </a:ext>
            </a:extLst>
          </p:cNvPr>
          <p:cNvSpPr>
            <a:spLocks noGrp="1"/>
          </p:cNvSpPr>
          <p:nvPr>
            <p:ph type="title" idx="4294967295"/>
          </p:nvPr>
        </p:nvSpPr>
        <p:spPr>
          <a:xfrm>
            <a:off x="838200" y="85125"/>
            <a:ext cx="10515600" cy="1325563"/>
          </a:xfrm>
          <a:effectLst>
            <a:outerShdw blurRad="50800" dist="38100" dir="2700000" algn="tl" rotWithShape="0">
              <a:prstClr val="black">
                <a:alpha val="40000"/>
              </a:prstClr>
            </a:outerShdw>
            <a:reflection blurRad="6350" stA="52000" endA="300" endPos="35000" dir="5400000" sy="-100000" algn="bl" rotWithShape="0"/>
          </a:effectLst>
        </p:spPr>
        <p:txBody>
          <a:bodyPr>
            <a:normAutofit/>
            <a:scene3d>
              <a:camera prst="orthographicFront"/>
              <a:lightRig rig="threePt" dir="t"/>
            </a:scene3d>
            <a:sp3d extrusionH="57150">
              <a:bevelT w="38100" h="38100"/>
            </a:sp3d>
          </a:bodyPr>
          <a:lstStyle/>
          <a:p>
            <a:pPr algn="ctr"/>
            <a:r>
              <a:rPr lang="en-GB" sz="8000" dirty="0">
                <a:ln w="19050"/>
                <a:solidFill>
                  <a:schemeClr val="tx1"/>
                </a:solidFill>
                <a:effectLst>
                  <a:outerShdw blurRad="114300" dist="25400" dir="10800000" sx="102000" sy="102000" algn="tl" rotWithShape="0">
                    <a:schemeClr val="bg1">
                      <a:alpha val="85000"/>
                    </a:schemeClr>
                  </a:outerShdw>
                  <a:reflection blurRad="6350" stA="55000" endA="300" endPos="45500" dir="5400000" sy="-100000" algn="bl" rotWithShape="0"/>
                </a:effectLst>
                <a:latin typeface="Universal Serif" panose="020E0705020206020404" pitchFamily="34" charset="77"/>
              </a:rPr>
              <a:t>NUMERACY</a:t>
            </a:r>
          </a:p>
        </p:txBody>
      </p:sp>
      <p:grpSp>
        <p:nvGrpSpPr>
          <p:cNvPr id="3" name="Group 2">
            <a:extLst>
              <a:ext uri="{FF2B5EF4-FFF2-40B4-BE49-F238E27FC236}">
                <a16:creationId xmlns:a16="http://schemas.microsoft.com/office/drawing/2014/main" id="{ED1DFAE3-F2C0-0C40-5644-2EEDF72EA73A}"/>
              </a:ext>
            </a:extLst>
          </p:cNvPr>
          <p:cNvGrpSpPr/>
          <p:nvPr/>
        </p:nvGrpSpPr>
        <p:grpSpPr>
          <a:xfrm>
            <a:off x="11092749" y="0"/>
            <a:ext cx="1099255" cy="1077184"/>
            <a:chOff x="1017684" y="2091792"/>
            <a:chExt cx="1099255" cy="1077184"/>
          </a:xfrm>
        </p:grpSpPr>
        <p:sp>
          <p:nvSpPr>
            <p:cNvPr id="4" name="Rounded Rectangle 23">
              <a:extLst>
                <a:ext uri="{FF2B5EF4-FFF2-40B4-BE49-F238E27FC236}">
                  <a16:creationId xmlns:a16="http://schemas.microsoft.com/office/drawing/2014/main" id="{5616B4DC-2B8F-672E-D892-EBC690D6ABD5}"/>
                </a:ext>
              </a:extLst>
            </p:cNvPr>
            <p:cNvSpPr/>
            <p:nvPr/>
          </p:nvSpPr>
          <p:spPr>
            <a:xfrm>
              <a:off x="1017684"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ue and black symbols&#10;&#10;Description automatically generated">
              <a:hlinkClick r:id="rId2" action="ppaction://hlinksldjump"/>
              <a:extLst>
                <a:ext uri="{FF2B5EF4-FFF2-40B4-BE49-F238E27FC236}">
                  <a16:creationId xmlns:a16="http://schemas.microsoft.com/office/drawing/2014/main" id="{A2DD5DB0-87C5-D630-D8C9-56CD3C6D2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385" y="2189466"/>
              <a:ext cx="881836" cy="881836"/>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grpSp>
      <p:sp>
        <p:nvSpPr>
          <p:cNvPr id="7" name="TextBox 6">
            <a:extLst>
              <a:ext uri="{FF2B5EF4-FFF2-40B4-BE49-F238E27FC236}">
                <a16:creationId xmlns:a16="http://schemas.microsoft.com/office/drawing/2014/main" id="{E499960A-13E8-A086-5D3A-A586F05B4C8A}"/>
              </a:ext>
            </a:extLst>
          </p:cNvPr>
          <p:cNvSpPr txBox="1"/>
          <p:nvPr/>
        </p:nvSpPr>
        <p:spPr>
          <a:xfrm>
            <a:off x="707322" y="1495813"/>
            <a:ext cx="10777356" cy="5262979"/>
          </a:xfrm>
          <a:prstGeom prst="rect">
            <a:avLst/>
          </a:prstGeom>
          <a:noFill/>
        </p:spPr>
        <p:txBody>
          <a:bodyPr wrap="square">
            <a:spAutoFit/>
          </a:bodyPr>
          <a:lstStyle/>
          <a:p>
            <a:pPr algn="l"/>
            <a:r>
              <a:rPr lang="en-GB" sz="1400" b="1" i="0" u="none" strike="noStrike" dirty="0">
                <a:solidFill>
                  <a:srgbClr val="000000"/>
                </a:solidFill>
                <a:effectLst/>
              </a:rPr>
              <a:t>Numeracy Focus of the Week Explanation</a:t>
            </a:r>
          </a:p>
          <a:p>
            <a:pPr algn="l"/>
            <a:endParaRPr lang="en-GB" sz="1400" b="1" i="0" u="none" strike="noStrike" dirty="0">
              <a:solidFill>
                <a:srgbClr val="000000"/>
              </a:solidFill>
              <a:effectLst/>
            </a:endParaRPr>
          </a:p>
          <a:p>
            <a:pPr algn="l"/>
            <a:r>
              <a:rPr lang="en-GB" sz="1400" b="0" i="0" u="none" strike="noStrike" dirty="0">
                <a:solidFill>
                  <a:srgbClr val="000000"/>
                </a:solidFill>
                <a:effectLst/>
              </a:rPr>
              <a:t>Introducing a "Numeracy Focus of the Week" into the tutor PowerPoint is an effective way to enhance students' numerical skills across all subjects. Numeracy is a fundamental part of education, and by highlighting specific mathematical concepts or techniques each week, students will become more confident and proficient in applying these skills in various contexts. This approach helps students see the relevance of numeracy beyond the maths classroom, reinforcing its importance in everyday life and other academic areas.</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The Numeracy Focus of the Week should be practical and applicable to a range of subjects, such as science, geography, or technology, where numerical understanding is crucial. It should be simple enough to integrate into regular lessons but impactful enough to make a noticeable difference in students' numeracy skills.</a:t>
            </a:r>
          </a:p>
          <a:p>
            <a:pPr algn="l"/>
            <a:endParaRPr lang="en-GB" sz="1400" b="0" i="0" u="none" strike="noStrike" dirty="0">
              <a:solidFill>
                <a:srgbClr val="000000"/>
              </a:solidFill>
              <a:effectLst/>
            </a:endParaRPr>
          </a:p>
          <a:p>
            <a:pPr algn="l"/>
            <a:r>
              <a:rPr lang="en-GB" sz="1400" b="1" i="0" u="none" strike="noStrike" dirty="0">
                <a:solidFill>
                  <a:srgbClr val="000000"/>
                </a:solidFill>
                <a:effectLst/>
              </a:rPr>
              <a:t>Example:</a:t>
            </a:r>
          </a:p>
          <a:p>
            <a:pPr algn="l"/>
            <a:endParaRPr lang="en-GB" sz="1400" b="1" i="0" u="none" strike="noStrike" dirty="0">
              <a:solidFill>
                <a:srgbClr val="000000"/>
              </a:solidFill>
              <a:effectLst/>
            </a:endParaRPr>
          </a:p>
          <a:p>
            <a:pPr algn="l"/>
            <a:r>
              <a:rPr lang="en-GB" sz="1400" b="1" i="0" u="none" strike="noStrike" dirty="0">
                <a:solidFill>
                  <a:srgbClr val="000000"/>
                </a:solidFill>
                <a:effectLst/>
              </a:rPr>
              <a:t>Numeracy Focus of the Week: Estimation</a:t>
            </a:r>
          </a:p>
          <a:p>
            <a:pPr algn="l"/>
            <a:endParaRPr lang="en-GB" sz="1400" b="0" i="0" u="none" strike="noStrike" dirty="0">
              <a:solidFill>
                <a:srgbClr val="000000"/>
              </a:solidFill>
              <a:effectLst/>
            </a:endParaRPr>
          </a:p>
          <a:p>
            <a:pPr algn="l"/>
            <a:r>
              <a:rPr lang="en-GB" sz="1400" b="1" i="1" u="none" strike="noStrike" dirty="0">
                <a:solidFill>
                  <a:srgbClr val="000000"/>
                </a:solidFill>
                <a:effectLst/>
              </a:rPr>
              <a:t>Focus:</a:t>
            </a:r>
            <a:r>
              <a:rPr lang="en-GB" sz="1400" b="1" i="0" u="none" strike="noStrike" dirty="0">
                <a:solidFill>
                  <a:srgbClr val="000000"/>
                </a:solidFill>
                <a:effectLst/>
              </a:rPr>
              <a:t> </a:t>
            </a:r>
            <a:r>
              <a:rPr lang="en-GB" sz="1400" b="0" i="0" u="none" strike="noStrike" dirty="0">
                <a:solidFill>
                  <a:srgbClr val="000000"/>
                </a:solidFill>
                <a:effectLst/>
              </a:rPr>
              <a:t>Encourage students to use estimation in problem-solving across all subjects. Estimation is a valuable skill that allows students to make quick, reasonable guesses about the size or value of something, which can be particularly useful in real-world scenarios and when time is limited.</a:t>
            </a:r>
          </a:p>
          <a:p>
            <a:pPr algn="l"/>
            <a:endParaRPr lang="en-GB" sz="1400" b="0" i="0" u="none" strike="noStrike" dirty="0">
              <a:solidFill>
                <a:srgbClr val="000000"/>
              </a:solidFill>
              <a:effectLst/>
            </a:endParaRPr>
          </a:p>
          <a:p>
            <a:pPr algn="l"/>
            <a:r>
              <a:rPr lang="en-GB" sz="1400" b="1" i="1" u="none" strike="noStrike" dirty="0">
                <a:solidFill>
                  <a:srgbClr val="000000"/>
                </a:solidFill>
                <a:effectLst/>
              </a:rPr>
              <a:t>Example:</a:t>
            </a:r>
            <a:r>
              <a:rPr lang="en-GB" sz="1400" b="1" i="0" u="none" strike="noStrike" dirty="0">
                <a:solidFill>
                  <a:srgbClr val="000000"/>
                </a:solidFill>
                <a:effectLst/>
              </a:rPr>
              <a:t> </a:t>
            </a:r>
            <a:r>
              <a:rPr lang="en-GB" sz="1400" b="0" i="0" u="none" strike="noStrike" dirty="0">
                <a:solidFill>
                  <a:srgbClr val="000000"/>
                </a:solidFill>
                <a:effectLst/>
              </a:rPr>
              <a:t>In science, when measuring ingredients for an experiment, students could estimate the amount needed before using precise measurements to check their accuracy.</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In this example, students are prompted to think critically about numbers and develop their ability to make informed estimates. This skill can be applied in maths, science experiments, budgeting in life skills, and interpreting data in geography, making it a versatile and essential tool for academic success.</a:t>
            </a:r>
          </a:p>
        </p:txBody>
      </p:sp>
    </p:spTree>
    <p:extLst>
      <p:ext uri="{BB962C8B-B14F-4D97-AF65-F5344CB8AC3E}">
        <p14:creationId xmlns:p14="http://schemas.microsoft.com/office/powerpoint/2010/main" val="2565865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4A65-4CDC-E888-7EDE-30A4C2C4AFB3}"/>
              </a:ext>
            </a:extLst>
          </p:cNvPr>
          <p:cNvSpPr>
            <a:spLocks noGrp="1"/>
          </p:cNvSpPr>
          <p:nvPr>
            <p:ph type="title" idx="4294967295"/>
          </p:nvPr>
        </p:nvSpPr>
        <p:spPr>
          <a:xfrm>
            <a:off x="838200" y="2312508"/>
            <a:ext cx="10515600" cy="1325563"/>
          </a:xfrm>
          <a:effectLst>
            <a:outerShdw blurRad="50800" dist="38100" dir="2700000" algn="tl" rotWithShape="0">
              <a:prstClr val="black">
                <a:alpha val="40000"/>
              </a:prstClr>
            </a:outerShdw>
            <a:reflection blurRad="6350" stA="52000" endA="300" endPos="35000" dir="5400000" sy="-100000" algn="bl" rotWithShape="0"/>
          </a:effectLst>
        </p:spPr>
        <p:txBody>
          <a:bodyPr>
            <a:normAutofit/>
            <a:scene3d>
              <a:camera prst="orthographicFront"/>
              <a:lightRig rig="threePt" dir="t"/>
            </a:scene3d>
            <a:sp3d extrusionH="57150">
              <a:bevelT w="38100" h="38100"/>
            </a:sp3d>
          </a:bodyPr>
          <a:lstStyle/>
          <a:p>
            <a:pPr algn="ctr"/>
            <a:r>
              <a:rPr lang="en-GB" sz="8000">
                <a:ln w="19050"/>
                <a:solidFill>
                  <a:schemeClr val="tx1"/>
                </a:solidFill>
                <a:effectLst>
                  <a:outerShdw blurRad="114300" dist="25400" dir="10800000" sx="102000" sy="102000" algn="tl" rotWithShape="0">
                    <a:schemeClr val="bg1">
                      <a:alpha val="85000"/>
                    </a:schemeClr>
                  </a:outerShdw>
                  <a:reflection blurRad="6350" stA="55000" endA="300" endPos="45500" dir="5400000" sy="-100000" algn="bl" rotWithShape="0"/>
                </a:effectLst>
                <a:latin typeface="Universal Serif" panose="020E0705020206020404" pitchFamily="34" charset="77"/>
              </a:rPr>
              <a:t>NUMERACY</a:t>
            </a:r>
          </a:p>
        </p:txBody>
      </p:sp>
      <p:grpSp>
        <p:nvGrpSpPr>
          <p:cNvPr id="3" name="Group 2">
            <a:extLst>
              <a:ext uri="{FF2B5EF4-FFF2-40B4-BE49-F238E27FC236}">
                <a16:creationId xmlns:a16="http://schemas.microsoft.com/office/drawing/2014/main" id="{ED1DFAE3-F2C0-0C40-5644-2EEDF72EA73A}"/>
              </a:ext>
            </a:extLst>
          </p:cNvPr>
          <p:cNvGrpSpPr/>
          <p:nvPr/>
        </p:nvGrpSpPr>
        <p:grpSpPr>
          <a:xfrm>
            <a:off x="11092749" y="0"/>
            <a:ext cx="1099255" cy="1077184"/>
            <a:chOff x="1017684" y="2091792"/>
            <a:chExt cx="1099255" cy="1077184"/>
          </a:xfrm>
        </p:grpSpPr>
        <p:sp>
          <p:nvSpPr>
            <p:cNvPr id="4" name="Rounded Rectangle 23">
              <a:extLst>
                <a:ext uri="{FF2B5EF4-FFF2-40B4-BE49-F238E27FC236}">
                  <a16:creationId xmlns:a16="http://schemas.microsoft.com/office/drawing/2014/main" id="{5616B4DC-2B8F-672E-D892-EBC690D6ABD5}"/>
                </a:ext>
              </a:extLst>
            </p:cNvPr>
            <p:cNvSpPr/>
            <p:nvPr/>
          </p:nvSpPr>
          <p:spPr>
            <a:xfrm>
              <a:off x="1017684"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ue and black symbols&#10;&#10;Description automatically generated">
              <a:hlinkClick r:id="rId2" action="ppaction://hlinksldjump"/>
              <a:extLst>
                <a:ext uri="{FF2B5EF4-FFF2-40B4-BE49-F238E27FC236}">
                  <a16:creationId xmlns:a16="http://schemas.microsoft.com/office/drawing/2014/main" id="{A2DD5DB0-87C5-D630-D8C9-56CD3C6D2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385" y="2189466"/>
              <a:ext cx="881836" cy="881836"/>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grpSp>
      <p:sp>
        <p:nvSpPr>
          <p:cNvPr id="6" name="Rectangle 5">
            <a:extLst>
              <a:ext uri="{FF2B5EF4-FFF2-40B4-BE49-F238E27FC236}">
                <a16:creationId xmlns:a16="http://schemas.microsoft.com/office/drawing/2014/main" id="{FDBC0D02-2368-8DCF-D149-62D57FCC91E8}"/>
              </a:ext>
            </a:extLst>
          </p:cNvPr>
          <p:cNvSpPr/>
          <p:nvPr/>
        </p:nvSpPr>
        <p:spPr>
          <a:xfrm>
            <a:off x="5026348" y="3875012"/>
            <a:ext cx="2139304"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en-GB" sz="5400" b="0" cap="none" spc="0">
                <a:ln w="0"/>
                <a:solidFill>
                  <a:schemeClr val="tx1"/>
                </a:solidFill>
                <a:effectLst>
                  <a:outerShdw blurRad="38100" dist="19050" dir="2700000" algn="tl" rotWithShape="0">
                    <a:schemeClr val="dk1">
                      <a:alpha val="40000"/>
                    </a:schemeClr>
                  </a:outerShdw>
                </a:effectLst>
              </a:rPr>
              <a:t>YEAR 7</a:t>
            </a:r>
          </a:p>
        </p:txBody>
      </p:sp>
    </p:spTree>
    <p:extLst>
      <p:ext uri="{BB962C8B-B14F-4D97-AF65-F5344CB8AC3E}">
        <p14:creationId xmlns:p14="http://schemas.microsoft.com/office/powerpoint/2010/main" val="335970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257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81420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9595CC-EA94-33F8-9430-FCEDA0AFC34E}"/>
              </a:ext>
            </a:extLst>
          </p:cNvPr>
          <p:cNvSpPr txBox="1"/>
          <p:nvPr/>
        </p:nvSpPr>
        <p:spPr>
          <a:xfrm>
            <a:off x="143123" y="520457"/>
            <a:ext cx="11895151" cy="5324535"/>
          </a:xfrm>
          <a:prstGeom prst="rect">
            <a:avLst/>
          </a:prstGeom>
          <a:noFill/>
        </p:spPr>
        <p:txBody>
          <a:bodyPr wrap="square">
            <a:spAutoFit/>
          </a:bodyPr>
          <a:lstStyle/>
          <a:p>
            <a:pPr algn="ctr"/>
            <a:r>
              <a:rPr lang="en-GB" sz="2800" b="1" i="0" u="none" strike="noStrike" dirty="0">
                <a:solidFill>
                  <a:srgbClr val="000000"/>
                </a:solidFill>
                <a:effectLst/>
              </a:rPr>
              <a:t>Headteacher's Message or School Focus Section Explanation</a:t>
            </a:r>
          </a:p>
          <a:p>
            <a:pPr algn="ctr"/>
            <a:endParaRPr lang="en-GB" sz="1400" b="1" i="0" u="none" strike="noStrike" dirty="0">
              <a:solidFill>
                <a:srgbClr val="000000"/>
              </a:solidFill>
              <a:effectLst/>
            </a:endParaRPr>
          </a:p>
          <a:p>
            <a:pPr algn="l"/>
            <a:r>
              <a:rPr lang="en-GB" sz="1400" b="0" i="0" u="none" strike="noStrike" dirty="0">
                <a:solidFill>
                  <a:srgbClr val="000000"/>
                </a:solidFill>
                <a:effectLst/>
              </a:rPr>
              <a:t>The </a:t>
            </a:r>
            <a:r>
              <a:rPr lang="en-GB" sz="1400" b="1" i="0" u="none" strike="noStrike" dirty="0">
                <a:solidFill>
                  <a:srgbClr val="000000"/>
                </a:solidFill>
                <a:effectLst/>
              </a:rPr>
              <a:t>Headteacher's Message or School Focus</a:t>
            </a:r>
            <a:r>
              <a:rPr lang="en-GB" sz="1400" b="0" i="0" u="none" strike="noStrike" dirty="0">
                <a:solidFill>
                  <a:srgbClr val="000000"/>
                </a:solidFill>
                <a:effectLst/>
              </a:rPr>
              <a:t> section is an important part of the tutor PowerPoint, providing a space for the Headteacher to share key messages, school-wide focuses, or reflections on important themes, including religious or moral elements. This section helps to unify the school community around shared values, goals, and messages, fostering a sense of connection and purpose among students and staff.</a:t>
            </a:r>
          </a:p>
          <a:p>
            <a:pPr algn="l"/>
            <a:endParaRPr lang="en-GB" sz="1400" b="0" i="0" u="none" strike="noStrike" dirty="0">
              <a:solidFill>
                <a:srgbClr val="000000"/>
              </a:solidFill>
              <a:effectLst/>
            </a:endParaRPr>
          </a:p>
          <a:p>
            <a:pPr algn="l"/>
            <a:r>
              <a:rPr lang="en-GB" sz="1400" b="1" i="0" u="none" strike="noStrike" dirty="0">
                <a:solidFill>
                  <a:srgbClr val="000000"/>
                </a:solidFill>
                <a:effectLst/>
              </a:rPr>
              <a:t>Key Points to Include:</a:t>
            </a:r>
          </a:p>
          <a:p>
            <a:pPr algn="l"/>
            <a:endParaRPr lang="en-GB" sz="1400" b="1" i="0" u="none" strike="noStrike" dirty="0">
              <a:solidFill>
                <a:srgbClr val="000000"/>
              </a:solidFill>
              <a:effectLst/>
            </a:endParaRPr>
          </a:p>
          <a:p>
            <a:pPr marL="228600" indent="-228600" algn="l">
              <a:buFont typeface="+mj-lt"/>
              <a:buAutoNum type="arabicPeriod"/>
            </a:pPr>
            <a:r>
              <a:rPr lang="en-GB" sz="1400" b="1" i="0" u="none" strike="noStrike" dirty="0">
                <a:solidFill>
                  <a:srgbClr val="000000"/>
                </a:solidFill>
                <a:effectLst/>
              </a:rPr>
              <a:t>Headteacher’s Message:</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A personal message from the Headteacher that could address current events within the school, provide motivation, or highlight a particular achievement or challenge. This message helps set the tone for the week and reinforces the school’s values and vision.</a:t>
            </a:r>
          </a:p>
          <a:p>
            <a:pPr marL="228600" indent="-228600" algn="l">
              <a:buFont typeface="+mj-lt"/>
              <a:buAutoNum type="arabicPeriod"/>
            </a:pPr>
            <a:r>
              <a:rPr lang="en-GB" sz="1400" b="1" i="0" u="none" strike="noStrike" dirty="0">
                <a:solidFill>
                  <a:srgbClr val="000000"/>
                </a:solidFill>
                <a:effectLst/>
              </a:rPr>
              <a:t>School-Wide Focus: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This could be a theme or initiative that the entire school is focusing on, such as kindness, resilience, or community service. The Headteacher’s message can introduce and emphasize this focus, encouraging all students to participate and reflect on how they can contribute.</a:t>
            </a:r>
          </a:p>
          <a:p>
            <a:pPr marL="228600" indent="-228600" algn="l">
              <a:buFont typeface="+mj-lt"/>
              <a:buAutoNum type="arabicPeriod"/>
            </a:pPr>
            <a:r>
              <a:rPr lang="en-GB" sz="1400" b="1" i="0" u="none" strike="noStrike" dirty="0">
                <a:solidFill>
                  <a:srgbClr val="000000"/>
                </a:solidFill>
                <a:effectLst/>
              </a:rPr>
              <a:t>Religious or Moral Reflection:</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If your school has a religious foundation, this section can also be used to reflect on a particular religious teaching, the gospel of the week, or a moral lesson that aligns with the school’s ethos. This reflection can serve as a moment of contemplation and spiritual growth for students.</a:t>
            </a:r>
          </a:p>
          <a:p>
            <a:pPr marL="228600" indent="-228600" algn="l">
              <a:buFont typeface="+mj-lt"/>
              <a:buAutoNum type="arabicPeriod"/>
            </a:pPr>
            <a:r>
              <a:rPr lang="en-GB" sz="1400" b="1" i="0" u="none" strike="noStrike" dirty="0">
                <a:solidFill>
                  <a:srgbClr val="000000"/>
                </a:solidFill>
                <a:effectLst/>
              </a:rPr>
              <a:t>Inspirational Quotes or Stories: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The Headteacher might also choose to share an inspirational quote, story, or parable that ties into the week’s focus, offering students something to think about and apply in their daily lives.</a:t>
            </a:r>
          </a:p>
          <a:p>
            <a:pPr marL="228600" indent="-228600" algn="l">
              <a:buFont typeface="+mj-lt"/>
              <a:buAutoNum type="arabicPeriod"/>
            </a:pPr>
            <a:r>
              <a:rPr lang="en-GB" sz="1400" b="1" i="0" u="none" strike="noStrike" dirty="0">
                <a:solidFill>
                  <a:srgbClr val="000000"/>
                </a:solidFill>
                <a:effectLst/>
              </a:rPr>
              <a:t>Encouragement and Reminders: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Use this space to encourage students to embody the school’s values in their actions, remind them of important upcoming events, or simply offer words of encouragement as they navigate their studies and personal development.</a:t>
            </a:r>
          </a:p>
        </p:txBody>
      </p:sp>
    </p:spTree>
    <p:extLst>
      <p:ext uri="{BB962C8B-B14F-4D97-AF65-F5344CB8AC3E}">
        <p14:creationId xmlns:p14="http://schemas.microsoft.com/office/powerpoint/2010/main" val="95700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4A65-4CDC-E888-7EDE-30A4C2C4AFB3}"/>
              </a:ext>
            </a:extLst>
          </p:cNvPr>
          <p:cNvSpPr>
            <a:spLocks noGrp="1"/>
          </p:cNvSpPr>
          <p:nvPr>
            <p:ph type="title" idx="4294967295"/>
          </p:nvPr>
        </p:nvSpPr>
        <p:spPr>
          <a:xfrm>
            <a:off x="838200" y="2312508"/>
            <a:ext cx="10515600" cy="1325563"/>
          </a:xfrm>
          <a:effectLst>
            <a:outerShdw blurRad="50800" dist="38100" dir="2700000" algn="tl" rotWithShape="0">
              <a:prstClr val="black">
                <a:alpha val="40000"/>
              </a:prstClr>
            </a:outerShdw>
            <a:reflection blurRad="6350" stA="52000" endA="300" endPos="35000" dir="5400000" sy="-100000" algn="bl" rotWithShape="0"/>
          </a:effectLst>
        </p:spPr>
        <p:txBody>
          <a:bodyPr>
            <a:normAutofit/>
            <a:scene3d>
              <a:camera prst="orthographicFront"/>
              <a:lightRig rig="threePt" dir="t"/>
            </a:scene3d>
            <a:sp3d extrusionH="57150">
              <a:bevelT w="38100" h="38100"/>
            </a:sp3d>
          </a:bodyPr>
          <a:lstStyle/>
          <a:p>
            <a:pPr algn="ctr"/>
            <a:r>
              <a:rPr lang="en-GB" sz="8000">
                <a:ln w="19050"/>
                <a:solidFill>
                  <a:schemeClr val="tx1"/>
                </a:solidFill>
                <a:effectLst>
                  <a:outerShdw blurRad="114300" dist="25400" dir="10800000" sx="102000" sy="102000" algn="tl" rotWithShape="0">
                    <a:schemeClr val="bg1">
                      <a:alpha val="85000"/>
                    </a:schemeClr>
                  </a:outerShdw>
                  <a:reflection blurRad="6350" stA="55000" endA="300" endPos="45500" dir="5400000" sy="-100000" algn="bl" rotWithShape="0"/>
                </a:effectLst>
                <a:latin typeface="Universal Serif" panose="020E0705020206020404" pitchFamily="34" charset="77"/>
              </a:rPr>
              <a:t>NUMERACY</a:t>
            </a:r>
          </a:p>
        </p:txBody>
      </p:sp>
      <p:grpSp>
        <p:nvGrpSpPr>
          <p:cNvPr id="3" name="Group 2">
            <a:extLst>
              <a:ext uri="{FF2B5EF4-FFF2-40B4-BE49-F238E27FC236}">
                <a16:creationId xmlns:a16="http://schemas.microsoft.com/office/drawing/2014/main" id="{ED1DFAE3-F2C0-0C40-5644-2EEDF72EA73A}"/>
              </a:ext>
            </a:extLst>
          </p:cNvPr>
          <p:cNvGrpSpPr/>
          <p:nvPr/>
        </p:nvGrpSpPr>
        <p:grpSpPr>
          <a:xfrm>
            <a:off x="11092749" y="0"/>
            <a:ext cx="1099255" cy="1077184"/>
            <a:chOff x="1017684" y="2091792"/>
            <a:chExt cx="1099255" cy="1077184"/>
          </a:xfrm>
        </p:grpSpPr>
        <p:sp>
          <p:nvSpPr>
            <p:cNvPr id="4" name="Rounded Rectangle 23">
              <a:extLst>
                <a:ext uri="{FF2B5EF4-FFF2-40B4-BE49-F238E27FC236}">
                  <a16:creationId xmlns:a16="http://schemas.microsoft.com/office/drawing/2014/main" id="{5616B4DC-2B8F-672E-D892-EBC690D6ABD5}"/>
                </a:ext>
              </a:extLst>
            </p:cNvPr>
            <p:cNvSpPr/>
            <p:nvPr/>
          </p:nvSpPr>
          <p:spPr>
            <a:xfrm>
              <a:off x="1017684"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ue and black symbols&#10;&#10;Description automatically generated">
              <a:hlinkClick r:id="rId2" action="ppaction://hlinksldjump"/>
              <a:extLst>
                <a:ext uri="{FF2B5EF4-FFF2-40B4-BE49-F238E27FC236}">
                  <a16:creationId xmlns:a16="http://schemas.microsoft.com/office/drawing/2014/main" id="{A2DD5DB0-87C5-D630-D8C9-56CD3C6D2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385" y="2189466"/>
              <a:ext cx="881836" cy="881836"/>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grpSp>
      <p:sp>
        <p:nvSpPr>
          <p:cNvPr id="6" name="Rectangle 5">
            <a:extLst>
              <a:ext uri="{FF2B5EF4-FFF2-40B4-BE49-F238E27FC236}">
                <a16:creationId xmlns:a16="http://schemas.microsoft.com/office/drawing/2014/main" id="{FDBC0D02-2368-8DCF-D149-62D57FCC91E8}"/>
              </a:ext>
            </a:extLst>
          </p:cNvPr>
          <p:cNvSpPr/>
          <p:nvPr/>
        </p:nvSpPr>
        <p:spPr>
          <a:xfrm>
            <a:off x="5026348" y="3875012"/>
            <a:ext cx="2139304"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en-GB" sz="5400" b="0" cap="none" spc="0">
                <a:ln w="0"/>
                <a:solidFill>
                  <a:schemeClr val="tx1"/>
                </a:solidFill>
                <a:effectLst>
                  <a:outerShdw blurRad="38100" dist="19050" dir="2700000" algn="tl" rotWithShape="0">
                    <a:schemeClr val="dk1">
                      <a:alpha val="40000"/>
                    </a:schemeClr>
                  </a:outerShdw>
                </a:effectLst>
              </a:rPr>
              <a:t>YEAR 8</a:t>
            </a:r>
          </a:p>
        </p:txBody>
      </p:sp>
    </p:spTree>
    <p:extLst>
      <p:ext uri="{BB962C8B-B14F-4D97-AF65-F5344CB8AC3E}">
        <p14:creationId xmlns:p14="http://schemas.microsoft.com/office/powerpoint/2010/main" val="2730305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61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1815335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4A65-4CDC-E888-7EDE-30A4C2C4AFB3}"/>
              </a:ext>
            </a:extLst>
          </p:cNvPr>
          <p:cNvSpPr>
            <a:spLocks noGrp="1"/>
          </p:cNvSpPr>
          <p:nvPr>
            <p:ph type="title" idx="4294967295"/>
          </p:nvPr>
        </p:nvSpPr>
        <p:spPr>
          <a:xfrm>
            <a:off x="838200" y="2312508"/>
            <a:ext cx="10515600" cy="1325563"/>
          </a:xfrm>
          <a:effectLst>
            <a:outerShdw blurRad="50800" dist="38100" dir="2700000" algn="tl" rotWithShape="0">
              <a:prstClr val="black">
                <a:alpha val="40000"/>
              </a:prstClr>
            </a:outerShdw>
            <a:reflection blurRad="6350" stA="52000" endA="300" endPos="35000" dir="5400000" sy="-100000" algn="bl" rotWithShape="0"/>
          </a:effectLst>
        </p:spPr>
        <p:txBody>
          <a:bodyPr>
            <a:normAutofit/>
            <a:scene3d>
              <a:camera prst="orthographicFront"/>
              <a:lightRig rig="threePt" dir="t"/>
            </a:scene3d>
            <a:sp3d extrusionH="57150">
              <a:bevelT w="38100" h="38100"/>
            </a:sp3d>
          </a:bodyPr>
          <a:lstStyle/>
          <a:p>
            <a:pPr algn="ctr"/>
            <a:r>
              <a:rPr lang="en-GB" sz="8000">
                <a:ln w="19050"/>
                <a:solidFill>
                  <a:schemeClr val="tx1"/>
                </a:solidFill>
                <a:effectLst>
                  <a:outerShdw blurRad="114300" dist="25400" dir="10800000" sx="102000" sy="102000" algn="tl" rotWithShape="0">
                    <a:schemeClr val="bg1">
                      <a:alpha val="85000"/>
                    </a:schemeClr>
                  </a:outerShdw>
                  <a:reflection blurRad="6350" stA="55000" endA="300" endPos="45500" dir="5400000" sy="-100000" algn="bl" rotWithShape="0"/>
                </a:effectLst>
                <a:latin typeface="Universal Serif" panose="020E0705020206020404" pitchFamily="34" charset="77"/>
              </a:rPr>
              <a:t>NUMERACY</a:t>
            </a:r>
          </a:p>
        </p:txBody>
      </p:sp>
      <p:grpSp>
        <p:nvGrpSpPr>
          <p:cNvPr id="3" name="Group 2">
            <a:extLst>
              <a:ext uri="{FF2B5EF4-FFF2-40B4-BE49-F238E27FC236}">
                <a16:creationId xmlns:a16="http://schemas.microsoft.com/office/drawing/2014/main" id="{ED1DFAE3-F2C0-0C40-5644-2EEDF72EA73A}"/>
              </a:ext>
            </a:extLst>
          </p:cNvPr>
          <p:cNvGrpSpPr/>
          <p:nvPr/>
        </p:nvGrpSpPr>
        <p:grpSpPr>
          <a:xfrm>
            <a:off x="11092749" y="0"/>
            <a:ext cx="1099255" cy="1077184"/>
            <a:chOff x="1017684" y="2091792"/>
            <a:chExt cx="1099255" cy="1077184"/>
          </a:xfrm>
        </p:grpSpPr>
        <p:sp>
          <p:nvSpPr>
            <p:cNvPr id="4" name="Rounded Rectangle 23">
              <a:extLst>
                <a:ext uri="{FF2B5EF4-FFF2-40B4-BE49-F238E27FC236}">
                  <a16:creationId xmlns:a16="http://schemas.microsoft.com/office/drawing/2014/main" id="{5616B4DC-2B8F-672E-D892-EBC690D6ABD5}"/>
                </a:ext>
              </a:extLst>
            </p:cNvPr>
            <p:cNvSpPr/>
            <p:nvPr/>
          </p:nvSpPr>
          <p:spPr>
            <a:xfrm>
              <a:off x="1017684"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ue and black symbols&#10;&#10;Description automatically generated">
              <a:hlinkClick r:id="rId2" action="ppaction://hlinksldjump"/>
              <a:extLst>
                <a:ext uri="{FF2B5EF4-FFF2-40B4-BE49-F238E27FC236}">
                  <a16:creationId xmlns:a16="http://schemas.microsoft.com/office/drawing/2014/main" id="{A2DD5DB0-87C5-D630-D8C9-56CD3C6D2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385" y="2189466"/>
              <a:ext cx="881836" cy="881836"/>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grpSp>
      <p:sp>
        <p:nvSpPr>
          <p:cNvPr id="6" name="Rectangle 5">
            <a:extLst>
              <a:ext uri="{FF2B5EF4-FFF2-40B4-BE49-F238E27FC236}">
                <a16:creationId xmlns:a16="http://schemas.microsoft.com/office/drawing/2014/main" id="{FDBC0D02-2368-8DCF-D149-62D57FCC91E8}"/>
              </a:ext>
            </a:extLst>
          </p:cNvPr>
          <p:cNvSpPr/>
          <p:nvPr/>
        </p:nvSpPr>
        <p:spPr>
          <a:xfrm>
            <a:off x="5026348" y="3875012"/>
            <a:ext cx="2139304"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en-GB" sz="5400" b="0" cap="none" spc="0">
                <a:ln w="0"/>
                <a:solidFill>
                  <a:schemeClr val="tx1"/>
                </a:solidFill>
                <a:effectLst>
                  <a:outerShdw blurRad="38100" dist="19050" dir="2700000" algn="tl" rotWithShape="0">
                    <a:schemeClr val="dk1">
                      <a:alpha val="40000"/>
                    </a:schemeClr>
                  </a:outerShdw>
                </a:effectLst>
              </a:rPr>
              <a:t>YEAR 9</a:t>
            </a:r>
          </a:p>
        </p:txBody>
      </p:sp>
    </p:spTree>
    <p:extLst>
      <p:ext uri="{BB962C8B-B14F-4D97-AF65-F5344CB8AC3E}">
        <p14:creationId xmlns:p14="http://schemas.microsoft.com/office/powerpoint/2010/main" val="236550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976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41347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4A65-4CDC-E888-7EDE-30A4C2C4AFB3}"/>
              </a:ext>
            </a:extLst>
          </p:cNvPr>
          <p:cNvSpPr>
            <a:spLocks noGrp="1"/>
          </p:cNvSpPr>
          <p:nvPr>
            <p:ph type="title" idx="4294967295"/>
          </p:nvPr>
        </p:nvSpPr>
        <p:spPr>
          <a:xfrm>
            <a:off x="838200" y="2312508"/>
            <a:ext cx="10515600" cy="1325563"/>
          </a:xfrm>
          <a:effectLst>
            <a:outerShdw blurRad="50800" dist="38100" dir="2700000" algn="tl" rotWithShape="0">
              <a:prstClr val="black">
                <a:alpha val="40000"/>
              </a:prstClr>
            </a:outerShdw>
            <a:reflection blurRad="6350" stA="52000" endA="300" endPos="35000" dir="5400000" sy="-100000" algn="bl" rotWithShape="0"/>
          </a:effectLst>
        </p:spPr>
        <p:txBody>
          <a:bodyPr>
            <a:normAutofit/>
            <a:scene3d>
              <a:camera prst="orthographicFront"/>
              <a:lightRig rig="threePt" dir="t"/>
            </a:scene3d>
            <a:sp3d extrusionH="57150">
              <a:bevelT w="38100" h="38100"/>
            </a:sp3d>
          </a:bodyPr>
          <a:lstStyle/>
          <a:p>
            <a:pPr algn="ctr"/>
            <a:r>
              <a:rPr lang="en-GB" sz="8000">
                <a:ln w="19050"/>
                <a:solidFill>
                  <a:schemeClr val="tx1"/>
                </a:solidFill>
                <a:effectLst>
                  <a:outerShdw blurRad="114300" dist="25400" dir="10800000" sx="102000" sy="102000" algn="tl" rotWithShape="0">
                    <a:schemeClr val="bg1">
                      <a:alpha val="85000"/>
                    </a:schemeClr>
                  </a:outerShdw>
                  <a:reflection blurRad="6350" stA="55000" endA="300" endPos="45500" dir="5400000" sy="-100000" algn="bl" rotWithShape="0"/>
                </a:effectLst>
                <a:latin typeface="Universal Serif" panose="020E0705020206020404" pitchFamily="34" charset="77"/>
              </a:rPr>
              <a:t>NUMERACY</a:t>
            </a:r>
          </a:p>
        </p:txBody>
      </p:sp>
      <p:grpSp>
        <p:nvGrpSpPr>
          <p:cNvPr id="3" name="Group 2">
            <a:extLst>
              <a:ext uri="{FF2B5EF4-FFF2-40B4-BE49-F238E27FC236}">
                <a16:creationId xmlns:a16="http://schemas.microsoft.com/office/drawing/2014/main" id="{ED1DFAE3-F2C0-0C40-5644-2EEDF72EA73A}"/>
              </a:ext>
            </a:extLst>
          </p:cNvPr>
          <p:cNvGrpSpPr/>
          <p:nvPr/>
        </p:nvGrpSpPr>
        <p:grpSpPr>
          <a:xfrm>
            <a:off x="11092749" y="0"/>
            <a:ext cx="1099255" cy="1077184"/>
            <a:chOff x="1017684" y="2091792"/>
            <a:chExt cx="1099255" cy="1077184"/>
          </a:xfrm>
        </p:grpSpPr>
        <p:sp>
          <p:nvSpPr>
            <p:cNvPr id="4" name="Rounded Rectangle 23">
              <a:extLst>
                <a:ext uri="{FF2B5EF4-FFF2-40B4-BE49-F238E27FC236}">
                  <a16:creationId xmlns:a16="http://schemas.microsoft.com/office/drawing/2014/main" id="{5616B4DC-2B8F-672E-D892-EBC690D6ABD5}"/>
                </a:ext>
              </a:extLst>
            </p:cNvPr>
            <p:cNvSpPr/>
            <p:nvPr/>
          </p:nvSpPr>
          <p:spPr>
            <a:xfrm>
              <a:off x="1017684"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ue and black symbols&#10;&#10;Description automatically generated">
              <a:hlinkClick r:id="rId2" action="ppaction://hlinksldjump"/>
              <a:extLst>
                <a:ext uri="{FF2B5EF4-FFF2-40B4-BE49-F238E27FC236}">
                  <a16:creationId xmlns:a16="http://schemas.microsoft.com/office/drawing/2014/main" id="{A2DD5DB0-87C5-D630-D8C9-56CD3C6D2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385" y="2189466"/>
              <a:ext cx="881836" cy="881836"/>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grpSp>
      <p:sp>
        <p:nvSpPr>
          <p:cNvPr id="6" name="Rectangle 5">
            <a:extLst>
              <a:ext uri="{FF2B5EF4-FFF2-40B4-BE49-F238E27FC236}">
                <a16:creationId xmlns:a16="http://schemas.microsoft.com/office/drawing/2014/main" id="{FDBC0D02-2368-8DCF-D149-62D57FCC91E8}"/>
              </a:ext>
            </a:extLst>
          </p:cNvPr>
          <p:cNvSpPr/>
          <p:nvPr/>
        </p:nvSpPr>
        <p:spPr>
          <a:xfrm>
            <a:off x="4850819" y="3875012"/>
            <a:ext cx="2490362"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en-GB" sz="5400" b="0" cap="none" spc="0">
                <a:ln w="0"/>
                <a:solidFill>
                  <a:schemeClr val="tx1"/>
                </a:solidFill>
                <a:effectLst>
                  <a:outerShdw blurRad="38100" dist="19050" dir="2700000" algn="tl" rotWithShape="0">
                    <a:schemeClr val="dk1">
                      <a:alpha val="40000"/>
                    </a:schemeClr>
                  </a:outerShdw>
                </a:effectLst>
              </a:rPr>
              <a:t>YEAR 10</a:t>
            </a:r>
          </a:p>
        </p:txBody>
      </p:sp>
    </p:spTree>
    <p:extLst>
      <p:ext uri="{BB962C8B-B14F-4D97-AF65-F5344CB8AC3E}">
        <p14:creationId xmlns:p14="http://schemas.microsoft.com/office/powerpoint/2010/main" val="2588417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1438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391779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4A65-4CDC-E888-7EDE-30A4C2C4AFB3}"/>
              </a:ext>
            </a:extLst>
          </p:cNvPr>
          <p:cNvSpPr>
            <a:spLocks noGrp="1"/>
          </p:cNvSpPr>
          <p:nvPr>
            <p:ph type="title" idx="4294967295"/>
          </p:nvPr>
        </p:nvSpPr>
        <p:spPr>
          <a:xfrm>
            <a:off x="838200" y="2312508"/>
            <a:ext cx="10515600" cy="1325563"/>
          </a:xfrm>
          <a:effectLst>
            <a:outerShdw blurRad="50800" dist="38100" dir="2700000" algn="tl" rotWithShape="0">
              <a:prstClr val="black">
                <a:alpha val="40000"/>
              </a:prstClr>
            </a:outerShdw>
            <a:reflection blurRad="6350" stA="52000" endA="300" endPos="35000" dir="5400000" sy="-100000" algn="bl" rotWithShape="0"/>
          </a:effectLst>
        </p:spPr>
        <p:txBody>
          <a:bodyPr>
            <a:normAutofit/>
            <a:scene3d>
              <a:camera prst="orthographicFront"/>
              <a:lightRig rig="threePt" dir="t"/>
            </a:scene3d>
            <a:sp3d extrusionH="57150">
              <a:bevelT w="38100" h="38100"/>
            </a:sp3d>
          </a:bodyPr>
          <a:lstStyle/>
          <a:p>
            <a:pPr algn="ctr"/>
            <a:r>
              <a:rPr lang="en-GB" sz="8000">
                <a:ln w="19050"/>
                <a:solidFill>
                  <a:schemeClr val="tx1"/>
                </a:solidFill>
                <a:effectLst>
                  <a:outerShdw blurRad="114300" dist="25400" dir="10800000" sx="102000" sy="102000" algn="tl" rotWithShape="0">
                    <a:schemeClr val="bg1">
                      <a:alpha val="85000"/>
                    </a:schemeClr>
                  </a:outerShdw>
                  <a:reflection blurRad="6350" stA="55000" endA="300" endPos="45500" dir="5400000" sy="-100000" algn="bl" rotWithShape="0"/>
                </a:effectLst>
                <a:latin typeface="Universal Serif" panose="020E0705020206020404" pitchFamily="34" charset="77"/>
              </a:rPr>
              <a:t>NUMERACY</a:t>
            </a:r>
          </a:p>
        </p:txBody>
      </p:sp>
      <p:grpSp>
        <p:nvGrpSpPr>
          <p:cNvPr id="3" name="Group 2">
            <a:extLst>
              <a:ext uri="{FF2B5EF4-FFF2-40B4-BE49-F238E27FC236}">
                <a16:creationId xmlns:a16="http://schemas.microsoft.com/office/drawing/2014/main" id="{ED1DFAE3-F2C0-0C40-5644-2EEDF72EA73A}"/>
              </a:ext>
            </a:extLst>
          </p:cNvPr>
          <p:cNvGrpSpPr/>
          <p:nvPr/>
        </p:nvGrpSpPr>
        <p:grpSpPr>
          <a:xfrm>
            <a:off x="11092749" y="0"/>
            <a:ext cx="1099255" cy="1077184"/>
            <a:chOff x="1017684" y="2091792"/>
            <a:chExt cx="1099255" cy="1077184"/>
          </a:xfrm>
        </p:grpSpPr>
        <p:sp>
          <p:nvSpPr>
            <p:cNvPr id="4" name="Rounded Rectangle 23">
              <a:extLst>
                <a:ext uri="{FF2B5EF4-FFF2-40B4-BE49-F238E27FC236}">
                  <a16:creationId xmlns:a16="http://schemas.microsoft.com/office/drawing/2014/main" id="{5616B4DC-2B8F-672E-D892-EBC690D6ABD5}"/>
                </a:ext>
              </a:extLst>
            </p:cNvPr>
            <p:cNvSpPr/>
            <p:nvPr/>
          </p:nvSpPr>
          <p:spPr>
            <a:xfrm>
              <a:off x="1017684"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ue and black symbols&#10;&#10;Description automatically generated">
              <a:hlinkClick r:id="rId2" action="ppaction://hlinksldjump"/>
              <a:extLst>
                <a:ext uri="{FF2B5EF4-FFF2-40B4-BE49-F238E27FC236}">
                  <a16:creationId xmlns:a16="http://schemas.microsoft.com/office/drawing/2014/main" id="{A2DD5DB0-87C5-D630-D8C9-56CD3C6D2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385" y="2189466"/>
              <a:ext cx="881836" cy="881836"/>
            </a:xfrm>
            <a:prstGeom prst="roundRect">
              <a:avLst>
                <a:gd name="adj" fmla="val 21502"/>
              </a:avLst>
            </a:prstGeom>
            <a:solidFill>
              <a:srgbClr val="FFFFFF">
                <a:shade val="85000"/>
              </a:srgbClr>
            </a:solidFill>
            <a:ln>
              <a:noFill/>
            </a:ln>
            <a:effectLst>
              <a:outerShdw blurRad="50800" dist="38100" dir="2700000" algn="tl" rotWithShape="0">
                <a:prstClr val="black">
                  <a:alpha val="40000"/>
                </a:prstClr>
              </a:outerShdw>
            </a:effectLst>
          </p:spPr>
        </p:pic>
      </p:grpSp>
      <p:sp>
        <p:nvSpPr>
          <p:cNvPr id="6" name="Rectangle 5">
            <a:extLst>
              <a:ext uri="{FF2B5EF4-FFF2-40B4-BE49-F238E27FC236}">
                <a16:creationId xmlns:a16="http://schemas.microsoft.com/office/drawing/2014/main" id="{FDBC0D02-2368-8DCF-D149-62D57FCC91E8}"/>
              </a:ext>
            </a:extLst>
          </p:cNvPr>
          <p:cNvSpPr/>
          <p:nvPr/>
        </p:nvSpPr>
        <p:spPr>
          <a:xfrm>
            <a:off x="4850819" y="3875012"/>
            <a:ext cx="2490362"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en-GB" sz="5400" b="0" cap="none" spc="0">
                <a:ln w="0"/>
                <a:solidFill>
                  <a:schemeClr val="tx1"/>
                </a:solidFill>
                <a:effectLst>
                  <a:outerShdw blurRad="38100" dist="19050" dir="2700000" algn="tl" rotWithShape="0">
                    <a:schemeClr val="dk1">
                      <a:alpha val="40000"/>
                    </a:schemeClr>
                  </a:outerShdw>
                </a:effectLst>
              </a:rPr>
              <a:t>YEAR 11</a:t>
            </a:r>
          </a:p>
        </p:txBody>
      </p:sp>
    </p:spTree>
    <p:extLst>
      <p:ext uri="{BB962C8B-B14F-4D97-AF65-F5344CB8AC3E}">
        <p14:creationId xmlns:p14="http://schemas.microsoft.com/office/powerpoint/2010/main" val="394557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13728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2620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174407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number in a circle&#10;&#10;Description automatically generated">
            <a:extLst>
              <a:ext uri="{FF2B5EF4-FFF2-40B4-BE49-F238E27FC236}">
                <a16:creationId xmlns:a16="http://schemas.microsoft.com/office/drawing/2014/main" id="{E12CC87E-955A-0E1D-0498-620D90E6C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7015"/>
            <a:ext cx="568267" cy="56826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F4ED87D2-2991-2E45-4679-F45ADFA6C7EA}"/>
              </a:ext>
            </a:extLst>
          </p:cNvPr>
          <p:cNvSpPr>
            <a:spLocks noGrp="1"/>
          </p:cNvSpPr>
          <p:nvPr>
            <p:ph type="title"/>
          </p:nvPr>
        </p:nvSpPr>
        <p:spPr/>
        <p:txBody>
          <a:bodyPr/>
          <a:lstStyle/>
          <a:p>
            <a:r>
              <a:rPr lang="en-GB"/>
              <a:t>Year 7</a:t>
            </a:r>
          </a:p>
        </p:txBody>
      </p:sp>
      <p:pic>
        <p:nvPicPr>
          <p:cNvPr id="4" name="Picture 3" descr="A blue and yellow paper airplane with a yellow envelope&#10;&#10;Description automatically generated">
            <a:extLst>
              <a:ext uri="{FF2B5EF4-FFF2-40B4-BE49-F238E27FC236}">
                <a16:creationId xmlns:a16="http://schemas.microsoft.com/office/drawing/2014/main" id="{BEA1DE84-B0E9-1D13-C1B1-4B44E20F42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5391" y="114612"/>
            <a:ext cx="1398215" cy="1398215"/>
          </a:xfrm>
          <a:prstGeom prst="rect">
            <a:avLst/>
          </a:prstGeom>
        </p:spPr>
      </p:pic>
      <p:sp>
        <p:nvSpPr>
          <p:cNvPr id="5" name="TextBox 4">
            <a:extLst>
              <a:ext uri="{FF2B5EF4-FFF2-40B4-BE49-F238E27FC236}">
                <a16:creationId xmlns:a16="http://schemas.microsoft.com/office/drawing/2014/main" id="{316BB5D4-DBBA-E658-8B01-287B2DD9B236}"/>
              </a:ext>
            </a:extLst>
          </p:cNvPr>
          <p:cNvSpPr txBox="1"/>
          <p:nvPr/>
        </p:nvSpPr>
        <p:spPr>
          <a:xfrm>
            <a:off x="44153" y="1340928"/>
            <a:ext cx="3870042" cy="4936688"/>
          </a:xfrm>
          <a:prstGeom prst="roundRect">
            <a:avLst>
              <a:gd name="adj" fmla="val 10059"/>
            </a:avLst>
          </a:prstGeom>
          <a:solidFill>
            <a:schemeClr val="bg1">
              <a:alpha val="39960"/>
            </a:schemeClr>
          </a:solidFill>
        </p:spPr>
        <p:txBody>
          <a:bodyPr wrap="square">
            <a:spAutoFit/>
          </a:bodyPr>
          <a:lstStyle/>
          <a:p>
            <a:pPr algn="l"/>
            <a:r>
              <a:rPr lang="en-GB" sz="1200" b="1" i="0" u="none" strike="noStrike" dirty="0">
                <a:solidFill>
                  <a:srgbClr val="000000"/>
                </a:solidFill>
                <a:effectLst/>
              </a:rPr>
              <a:t>Head of Year Section Explanation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The ”Head of the Year" section in the tutor PowerPoint is a dynamic space designed to celebrate achievements, share important updates, and strengthen the sense of community within each year group. This section offers flexibility to focus on various aspects of student life, making it a powerful tool for engagement, motivation, and communication.</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In this section, tutors can highlight </a:t>
            </a:r>
            <a:r>
              <a:rPr lang="en-GB" sz="1200" b="1" i="0" u="none" strike="noStrike" dirty="0">
                <a:solidFill>
                  <a:srgbClr val="000000"/>
                </a:solidFill>
                <a:effectLst/>
              </a:rPr>
              <a:t>students who have excelled</a:t>
            </a:r>
            <a:r>
              <a:rPr lang="en-GB" sz="1200" b="0" i="0" u="none" strike="noStrike" dirty="0">
                <a:solidFill>
                  <a:srgbClr val="000000"/>
                </a:solidFill>
                <a:effectLst/>
              </a:rPr>
              <a:t> academically, shown exceptional behaviour, or made positive contributions to the school community. Recognizing these achievements boosts morale and inspires others to strive for similar success.</a:t>
            </a:r>
          </a:p>
          <a:p>
            <a:pPr algn="l"/>
            <a:endParaRPr lang="en-GB" sz="1200" b="0" i="0" u="none" strike="noStrike" dirty="0">
              <a:solidFill>
                <a:srgbClr val="000000"/>
              </a:solidFill>
              <a:effectLst/>
            </a:endParaRPr>
          </a:p>
          <a:p>
            <a:pPr algn="l"/>
            <a:r>
              <a:rPr lang="en-GB" sz="1200" b="1" i="0" u="none" strike="noStrike" dirty="0">
                <a:solidFill>
                  <a:srgbClr val="000000"/>
                </a:solidFill>
                <a:effectLst/>
              </a:rPr>
              <a:t>Year group competitions</a:t>
            </a:r>
            <a:r>
              <a:rPr lang="en-GB" sz="1200" b="0" i="0" u="none" strike="noStrike" dirty="0">
                <a:solidFill>
                  <a:srgbClr val="000000"/>
                </a:solidFill>
                <a:effectLst/>
              </a:rPr>
              <a:t> such as inter-form sports events, attendance challenges, or behaviour point contests can be promoted here, fostering healthy competition, teamwork, and year group pride.</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Tutors can also share </a:t>
            </a:r>
            <a:r>
              <a:rPr lang="en-GB" sz="1200" b="1" i="0" u="none" strike="noStrike" dirty="0">
                <a:solidFill>
                  <a:srgbClr val="000000"/>
                </a:solidFill>
                <a:effectLst/>
              </a:rPr>
              <a:t>important announcements</a:t>
            </a:r>
            <a:r>
              <a:rPr lang="en-GB" sz="1200" b="0" i="0" u="none" strike="noStrike" dirty="0">
                <a:solidFill>
                  <a:srgbClr val="000000"/>
                </a:solidFill>
                <a:effectLst/>
              </a:rPr>
              <a:t> specific to their year group, such as upcoming events, deadlines, or reminders, ensuring students are well-informed.</a:t>
            </a:r>
          </a:p>
        </p:txBody>
      </p:sp>
      <p:sp>
        <p:nvSpPr>
          <p:cNvPr id="7" name="TextBox 6">
            <a:extLst>
              <a:ext uri="{FF2B5EF4-FFF2-40B4-BE49-F238E27FC236}">
                <a16:creationId xmlns:a16="http://schemas.microsoft.com/office/drawing/2014/main" id="{839F4F7C-C214-D58D-3375-C634B2A6E701}"/>
              </a:ext>
            </a:extLst>
          </p:cNvPr>
          <p:cNvSpPr txBox="1"/>
          <p:nvPr/>
        </p:nvSpPr>
        <p:spPr>
          <a:xfrm>
            <a:off x="4044783" y="594479"/>
            <a:ext cx="7490645" cy="5669042"/>
          </a:xfrm>
          <a:prstGeom prst="roundRect">
            <a:avLst>
              <a:gd name="adj" fmla="val 5057"/>
            </a:avLst>
          </a:prstGeom>
          <a:solidFill>
            <a:schemeClr val="bg1">
              <a:alpha val="76187"/>
            </a:schemeClr>
          </a:solidFill>
        </p:spPr>
        <p:txBody>
          <a:bodyPr wrap="square">
            <a:spAutoFit/>
          </a:bodyPr>
          <a:lstStyle/>
          <a:p>
            <a:pPr algn="l"/>
            <a:r>
              <a:rPr lang="en-GB" sz="1100" b="1" i="0" u="none" strike="noStrike" dirty="0">
                <a:solidFill>
                  <a:srgbClr val="000000"/>
                </a:solidFill>
                <a:effectLst/>
              </a:rPr>
              <a:t>Additional Elements:</a:t>
            </a:r>
          </a:p>
          <a:p>
            <a:pPr algn="l"/>
            <a:endParaRPr lang="en-GB" sz="1100" b="1" i="0" u="none" strike="noStrike" dirty="0">
              <a:solidFill>
                <a:srgbClr val="000000"/>
              </a:solidFill>
              <a:effectLst/>
            </a:endParaRPr>
          </a:p>
          <a:p>
            <a:pPr marL="228600" indent="-228600" algn="l">
              <a:buFont typeface="+mj-lt"/>
              <a:buAutoNum type="arabicPeriod"/>
            </a:pPr>
            <a:r>
              <a:rPr lang="en-GB" sz="1100" b="1" i="0" u="none" strike="noStrike" dirty="0">
                <a:solidFill>
                  <a:srgbClr val="000000"/>
                </a:solidFill>
                <a:effectLst/>
              </a:rPr>
              <a:t>Weekly Themes or Challenges:</a:t>
            </a:r>
            <a:r>
              <a:rPr lang="en-GB" sz="1100" b="0" i="0" u="none" strike="noStrike" dirty="0">
                <a:solidFill>
                  <a:srgbClr val="000000"/>
                </a:solidFill>
                <a:effectLst/>
              </a:rPr>
              <a:t> Introduce a weekly theme or challenge focused on personal growth, like "Kindness Week" or "Mindfulness Challenge." Encourage students to participate and share their experiences.</a:t>
            </a:r>
          </a:p>
          <a:p>
            <a:pPr marL="228600" indent="-228600" algn="l">
              <a:buFont typeface="+mj-lt"/>
              <a:buAutoNum type="arabicPeriod"/>
            </a:pPr>
            <a:r>
              <a:rPr lang="en-GB" sz="1100" b="1" i="0" u="none" strike="noStrike" dirty="0">
                <a:solidFill>
                  <a:srgbClr val="000000"/>
                </a:solidFill>
                <a:effectLst/>
              </a:rPr>
              <a:t>Student Voice or Feedback:</a:t>
            </a:r>
            <a:r>
              <a:rPr lang="en-GB" sz="1100" b="0" i="0" u="none" strike="noStrike" dirty="0">
                <a:solidFill>
                  <a:srgbClr val="000000"/>
                </a:solidFill>
                <a:effectLst/>
              </a:rPr>
              <a:t> Create a space for students to share their thoughts or feedback through a poll, suggestion box, or weekly question, empowering them to take an active role in their school experience.</a:t>
            </a:r>
          </a:p>
          <a:p>
            <a:pPr marL="228600" indent="-228600" algn="l">
              <a:buFont typeface="+mj-lt"/>
              <a:buAutoNum type="arabicPeriod"/>
            </a:pPr>
            <a:r>
              <a:rPr lang="en-GB" sz="1100" b="1" i="0" u="none" strike="noStrike" dirty="0">
                <a:solidFill>
                  <a:srgbClr val="000000"/>
                </a:solidFill>
                <a:effectLst/>
              </a:rPr>
              <a:t>Peer Mentoring Opportunities:</a:t>
            </a:r>
            <a:r>
              <a:rPr lang="en-GB" sz="1100" b="0" i="0" u="none" strike="noStrike" dirty="0">
                <a:solidFill>
                  <a:srgbClr val="000000"/>
                </a:solidFill>
                <a:effectLst/>
              </a:rPr>
              <a:t> Highlight opportunities for peer mentoring, where older students support younger ones with academic or personal challenges, fostering a supportive community.</a:t>
            </a:r>
          </a:p>
          <a:p>
            <a:pPr marL="228600" indent="-228600" algn="l">
              <a:buFont typeface="+mj-lt"/>
              <a:buAutoNum type="arabicPeriod"/>
            </a:pPr>
            <a:r>
              <a:rPr lang="en-GB" sz="1100" b="1" i="0" u="none" strike="noStrike" dirty="0">
                <a:solidFill>
                  <a:srgbClr val="000000"/>
                </a:solidFill>
                <a:effectLst/>
              </a:rPr>
              <a:t>Extracurricular Spotlight:</a:t>
            </a:r>
            <a:r>
              <a:rPr lang="en-GB" sz="1100" b="0" i="0" u="none" strike="noStrike" dirty="0">
                <a:solidFill>
                  <a:srgbClr val="000000"/>
                </a:solidFill>
                <a:effectLst/>
              </a:rPr>
              <a:t> Feature extracurricular activities or clubs specific to the year group, encouraging students to explore interests beyond the classroom.</a:t>
            </a:r>
          </a:p>
          <a:p>
            <a:pPr marL="228600" indent="-228600" algn="l">
              <a:buFont typeface="+mj-lt"/>
              <a:buAutoNum type="arabicPeriod"/>
            </a:pPr>
            <a:r>
              <a:rPr lang="en-GB" sz="1100" b="1" i="0" u="none" strike="noStrike" dirty="0">
                <a:solidFill>
                  <a:srgbClr val="000000"/>
                </a:solidFill>
                <a:effectLst/>
              </a:rPr>
              <a:t>Quote or Thought of the Week:</a:t>
            </a:r>
            <a:r>
              <a:rPr lang="en-GB" sz="1100" b="0" i="0" u="none" strike="noStrike" dirty="0">
                <a:solidFill>
                  <a:srgbClr val="000000"/>
                </a:solidFill>
                <a:effectLst/>
              </a:rPr>
              <a:t> Share an inspirational quote or thought that aligns with the school’s values, prompting students to reflect on their personal growth and attitudes.</a:t>
            </a:r>
          </a:p>
          <a:p>
            <a:pPr marL="228600" indent="-228600" algn="l">
              <a:buFont typeface="+mj-lt"/>
              <a:buAutoNum type="arabicPeriod"/>
            </a:pPr>
            <a:r>
              <a:rPr lang="en-GB" sz="1100" b="1" i="0" u="none" strike="noStrike" dirty="0">
                <a:solidFill>
                  <a:srgbClr val="000000"/>
                </a:solidFill>
                <a:effectLst/>
              </a:rPr>
              <a:t>Career or Future Focus:</a:t>
            </a:r>
            <a:r>
              <a:rPr lang="en-GB" sz="1100" b="0" i="0" u="none" strike="noStrike" dirty="0">
                <a:solidFill>
                  <a:srgbClr val="000000"/>
                </a:solidFill>
                <a:effectLst/>
              </a:rPr>
              <a:t> Occasionally include information about careers, future study options, or inspirational stories related to their future aspirations, helping students start thinking about their long-term goals.</a:t>
            </a:r>
          </a:p>
          <a:p>
            <a:pPr marL="228600" indent="-228600" algn="l">
              <a:buFont typeface="+mj-lt"/>
              <a:buAutoNum type="arabicPeriod"/>
            </a:pPr>
            <a:r>
              <a:rPr lang="en-GB" sz="1100" b="1" i="0" u="none" strike="noStrike" dirty="0">
                <a:solidFill>
                  <a:srgbClr val="000000"/>
                </a:solidFill>
                <a:effectLst/>
              </a:rPr>
              <a:t>Health and Wellbeing Tips:</a:t>
            </a:r>
            <a:r>
              <a:rPr lang="en-GB" sz="1100" b="0" i="0" u="none" strike="noStrike" dirty="0">
                <a:solidFill>
                  <a:srgbClr val="000000"/>
                </a:solidFill>
                <a:effectLst/>
              </a:rPr>
              <a:t> Offer simple health and wellbeing tips, like the importance of sleep, staying hydrated, or managing stress, tailored to the specific needs of the year group.</a:t>
            </a:r>
          </a:p>
          <a:p>
            <a:pPr marL="228600" indent="-228600" algn="l">
              <a:buFont typeface="+mj-lt"/>
              <a:buAutoNum type="arabicPeriod"/>
            </a:pPr>
            <a:r>
              <a:rPr lang="en-GB" sz="1100" b="1" i="0" u="none" strike="noStrike" dirty="0">
                <a:solidFill>
                  <a:srgbClr val="000000"/>
                </a:solidFill>
                <a:effectLst/>
              </a:rPr>
              <a:t>Parental Involvement:</a:t>
            </a:r>
            <a:r>
              <a:rPr lang="en-GB" sz="1100" b="0" i="0" u="none" strike="noStrike" dirty="0">
                <a:solidFill>
                  <a:srgbClr val="000000"/>
                </a:solidFill>
                <a:effectLst/>
              </a:rPr>
              <a:t> Include updates or information on how parents can get involved in school activities, or share important dates like upcoming parent-teacher meetings.</a:t>
            </a:r>
          </a:p>
          <a:p>
            <a:pPr algn="l">
              <a:buFont typeface="+mj-lt"/>
              <a:buAutoNum type="arabicPeriod"/>
            </a:pPr>
            <a:endParaRPr lang="en-GB" sz="1100" b="0" i="0" u="none" strike="noStrike" dirty="0">
              <a:solidFill>
                <a:srgbClr val="000000"/>
              </a:solidFill>
              <a:effectLst/>
            </a:endParaRPr>
          </a:p>
          <a:p>
            <a:pPr algn="l"/>
            <a:r>
              <a:rPr lang="en-GB" sz="1100" b="1" i="0" u="none" strike="noStrike" dirty="0">
                <a:solidFill>
                  <a:srgbClr val="000000"/>
                </a:solidFill>
                <a:effectLst/>
              </a:rPr>
              <a:t>Example:</a:t>
            </a:r>
          </a:p>
          <a:p>
            <a:pPr algn="l"/>
            <a:r>
              <a:rPr lang="en-GB" sz="1100" b="1" i="0" u="none" strike="noStrike" dirty="0">
                <a:solidFill>
                  <a:srgbClr val="000000"/>
                </a:solidFill>
                <a:effectLst/>
              </a:rPr>
              <a:t>Year 9 Focus of the Week:</a:t>
            </a:r>
            <a:endParaRPr lang="en-GB" sz="1100" b="0" i="0" u="none" strike="noStrike" dirty="0">
              <a:solidFill>
                <a:srgbClr val="000000"/>
              </a:solidFill>
              <a:effectLst/>
            </a:endParaRPr>
          </a:p>
          <a:p>
            <a:pPr marL="171450" indent="-171450" algn="l">
              <a:buFont typeface="Arial" panose="020B0604020202020204" pitchFamily="34" charset="0"/>
              <a:buChar char="•"/>
            </a:pPr>
            <a:r>
              <a:rPr lang="en-GB" sz="1100" b="1" i="0" u="none" strike="noStrike" dirty="0">
                <a:solidFill>
                  <a:srgbClr val="000000"/>
                </a:solidFill>
                <a:effectLst/>
              </a:rPr>
              <a:t>Student Shoutout:</a:t>
            </a:r>
            <a:r>
              <a:rPr lang="en-GB" sz="1100" b="0" i="0" u="none" strike="noStrike" dirty="0">
                <a:solidFill>
                  <a:srgbClr val="000000"/>
                </a:solidFill>
                <a:effectLst/>
              </a:rPr>
              <a:t> Congratulations to Jack Thompson for outstanding effort in the history project!</a:t>
            </a:r>
          </a:p>
          <a:p>
            <a:pPr marL="171450" indent="-171450" algn="l">
              <a:buFont typeface="Arial" panose="020B0604020202020204" pitchFamily="34" charset="0"/>
              <a:buChar char="•"/>
            </a:pPr>
            <a:r>
              <a:rPr lang="en-GB" sz="1100" b="1" i="0" u="none" strike="noStrike" dirty="0">
                <a:solidFill>
                  <a:srgbClr val="000000"/>
                </a:solidFill>
                <a:effectLst/>
              </a:rPr>
              <a:t>Inter-Form Competition:</a:t>
            </a:r>
            <a:r>
              <a:rPr lang="en-GB" sz="1100" b="0" i="0" u="none" strike="noStrike" dirty="0">
                <a:solidFill>
                  <a:srgbClr val="000000"/>
                </a:solidFill>
                <a:effectLst/>
              </a:rPr>
              <a:t> Year 9 inter-form quiz competition this Friday—let's see which form has the sharpest minds!</a:t>
            </a:r>
          </a:p>
          <a:p>
            <a:pPr marL="171450" indent="-171450" algn="l">
              <a:buFont typeface="Arial" panose="020B0604020202020204" pitchFamily="34" charset="0"/>
              <a:buChar char="•"/>
            </a:pPr>
            <a:r>
              <a:rPr lang="en-GB" sz="1100" b="1" i="0" u="none" strike="noStrike" dirty="0">
                <a:solidFill>
                  <a:srgbClr val="000000"/>
                </a:solidFill>
                <a:effectLst/>
              </a:rPr>
              <a:t>Attendance Challenge:</a:t>
            </a:r>
            <a:r>
              <a:rPr lang="en-GB" sz="1100" b="0" i="0" u="none" strike="noStrike" dirty="0">
                <a:solidFill>
                  <a:srgbClr val="000000"/>
                </a:solidFill>
                <a:effectLst/>
              </a:rPr>
              <a:t> Form 9C is leading with 97% attendance—who will take the top spot next week?</a:t>
            </a:r>
          </a:p>
          <a:p>
            <a:pPr marL="171450" indent="-171450" algn="l">
              <a:buFont typeface="Arial" panose="020B0604020202020204" pitchFamily="34" charset="0"/>
              <a:buChar char="•"/>
            </a:pPr>
            <a:r>
              <a:rPr lang="en-GB" sz="1100" b="1" i="0" u="none" strike="noStrike" dirty="0">
                <a:solidFill>
                  <a:srgbClr val="000000"/>
                </a:solidFill>
                <a:effectLst/>
              </a:rPr>
              <a:t>Weekly Theme:</a:t>
            </a:r>
            <a:r>
              <a:rPr lang="en-GB" sz="1100" b="0" i="0" u="none" strike="noStrike" dirty="0">
                <a:solidFill>
                  <a:srgbClr val="000000"/>
                </a:solidFill>
                <a:effectLst/>
              </a:rPr>
              <a:t> "Respect Week"—Focus on showing respect to everyone in school. How can you make a difference?</a:t>
            </a:r>
          </a:p>
          <a:p>
            <a:pPr marL="171450" indent="-171450" algn="l">
              <a:buFont typeface="Arial" panose="020B0604020202020204" pitchFamily="34" charset="0"/>
              <a:buChar char="•"/>
            </a:pPr>
            <a:r>
              <a:rPr lang="en-GB" sz="1100" b="1" i="0" u="none" strike="noStrike" dirty="0">
                <a:solidFill>
                  <a:srgbClr val="000000"/>
                </a:solidFill>
                <a:effectLst/>
              </a:rPr>
              <a:t>Extracurricular Spotlight:</a:t>
            </a:r>
            <a:r>
              <a:rPr lang="en-GB" sz="1100" b="0" i="0" u="none" strike="noStrike" dirty="0">
                <a:solidFill>
                  <a:srgbClr val="000000"/>
                </a:solidFill>
                <a:effectLst/>
              </a:rPr>
              <a:t> Join the Year 9 Debate Club on Tuesdays after school to sharpen your speaking skills.</a:t>
            </a:r>
          </a:p>
          <a:p>
            <a:pPr marL="171450" indent="-171450" algn="l">
              <a:buFont typeface="Arial" panose="020B0604020202020204" pitchFamily="34" charset="0"/>
              <a:buChar char="•"/>
            </a:pPr>
            <a:r>
              <a:rPr lang="en-GB" sz="1100" b="1" i="0" u="none" strike="noStrike" dirty="0">
                <a:solidFill>
                  <a:srgbClr val="000000"/>
                </a:solidFill>
                <a:effectLst/>
              </a:rPr>
              <a:t>Health Tip:</a:t>
            </a:r>
            <a:r>
              <a:rPr lang="en-GB" sz="1100" b="0" i="0" u="none" strike="noStrike" dirty="0">
                <a:solidFill>
                  <a:srgbClr val="000000"/>
                </a:solidFill>
                <a:effectLst/>
              </a:rPr>
              <a:t> Remember to get at least 8 hours of sleep each night to stay focused and energised during the school day.</a:t>
            </a:r>
          </a:p>
          <a:p>
            <a:pPr marL="171450" indent="-171450" algn="l">
              <a:buFont typeface="Arial" panose="020B0604020202020204" pitchFamily="34" charset="0"/>
              <a:buChar char="•"/>
            </a:pPr>
            <a:r>
              <a:rPr lang="en-GB" sz="1100" b="1" i="0" u="none" strike="noStrike" dirty="0">
                <a:solidFill>
                  <a:srgbClr val="000000"/>
                </a:solidFill>
                <a:effectLst/>
              </a:rPr>
              <a:t>Parental Involvement:</a:t>
            </a:r>
            <a:r>
              <a:rPr lang="en-GB" sz="1100" b="0" i="0" u="none" strike="noStrike" dirty="0">
                <a:solidFill>
                  <a:srgbClr val="000000"/>
                </a:solidFill>
                <a:effectLst/>
              </a:rPr>
              <a:t> Don’t forget, parent-teacher conferences are coming up next Wednesday. Remind your parents to book an appointment.</a:t>
            </a:r>
          </a:p>
          <a:p>
            <a:pPr algn="l"/>
            <a:endParaRPr lang="en-GB" sz="1100" b="0" i="0" u="none" strike="noStrike" dirty="0">
              <a:solidFill>
                <a:srgbClr val="000000"/>
              </a:solidFill>
              <a:effectLst/>
            </a:endParaRPr>
          </a:p>
          <a:p>
            <a:pPr algn="l"/>
            <a:r>
              <a:rPr lang="en-GB" sz="1100" b="0" i="0" u="none" strike="noStrike" dirty="0">
                <a:solidFill>
                  <a:srgbClr val="000000"/>
                </a:solidFill>
                <a:effectLst/>
              </a:rPr>
              <a:t>By incorporating these elements, the "Year of the Year" section becomes a comprehensive platform for not only celebrating and informing but also for promoting personal growth, community engagement, and overall wellbeing among students.</a:t>
            </a:r>
          </a:p>
        </p:txBody>
      </p:sp>
    </p:spTree>
    <p:extLst>
      <p:ext uri="{BB962C8B-B14F-4D97-AF65-F5344CB8AC3E}">
        <p14:creationId xmlns:p14="http://schemas.microsoft.com/office/powerpoint/2010/main" val="15637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4096553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number in a circle&#10;&#10;Description automatically generated">
            <a:extLst>
              <a:ext uri="{FF2B5EF4-FFF2-40B4-BE49-F238E27FC236}">
                <a16:creationId xmlns:a16="http://schemas.microsoft.com/office/drawing/2014/main" id="{9C08756A-0778-674E-EC84-A340CDC1F3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73772312-A0E4-B6D0-009C-979BF2D8E3A3}"/>
              </a:ext>
            </a:extLst>
          </p:cNvPr>
          <p:cNvSpPr>
            <a:spLocks noGrp="1"/>
          </p:cNvSpPr>
          <p:nvPr>
            <p:ph type="title" idx="4294967295"/>
          </p:nvPr>
        </p:nvSpPr>
        <p:spPr/>
        <p:txBody>
          <a:bodyPr/>
          <a:lstStyle/>
          <a:p>
            <a:r>
              <a:rPr lang="en-GB"/>
              <a:t>Year 8</a:t>
            </a:r>
          </a:p>
        </p:txBody>
      </p:sp>
      <p:pic>
        <p:nvPicPr>
          <p:cNvPr id="3" name="Picture 2" descr="A blue and yellow paper airplane with a yellow envelope&#10;&#10;Description automatically generated">
            <a:extLst>
              <a:ext uri="{FF2B5EF4-FFF2-40B4-BE49-F238E27FC236}">
                <a16:creationId xmlns:a16="http://schemas.microsoft.com/office/drawing/2014/main" id="{981B4E8D-E025-CC9B-D376-EFA11A35A9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5391" y="114612"/>
            <a:ext cx="1398215" cy="1398215"/>
          </a:xfrm>
          <a:prstGeom prst="rect">
            <a:avLst/>
          </a:prstGeom>
        </p:spPr>
      </p:pic>
      <p:sp>
        <p:nvSpPr>
          <p:cNvPr id="6" name="TextBox 4">
            <a:extLst>
              <a:ext uri="{FF2B5EF4-FFF2-40B4-BE49-F238E27FC236}">
                <a16:creationId xmlns:a16="http://schemas.microsoft.com/office/drawing/2014/main" id="{316BB5D4-DBBA-E658-8B01-287B2DD9B236}"/>
              </a:ext>
            </a:extLst>
          </p:cNvPr>
          <p:cNvSpPr txBox="1"/>
          <p:nvPr/>
        </p:nvSpPr>
        <p:spPr>
          <a:xfrm>
            <a:off x="350362" y="1333881"/>
            <a:ext cx="3870042" cy="4936688"/>
          </a:xfrm>
          <a:prstGeom prst="roundRect">
            <a:avLst>
              <a:gd name="adj" fmla="val 10059"/>
            </a:avLst>
          </a:prstGeom>
          <a:solidFill>
            <a:schemeClr val="bg1">
              <a:alpha val="39960"/>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200" b="1" i="0" u="none" strike="noStrike" dirty="0">
                <a:solidFill>
                  <a:srgbClr val="000000"/>
                </a:solidFill>
                <a:effectLst/>
              </a:rPr>
              <a:t>Head of Year Section Explanation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The ”Head of the Year" section in the tutor PowerPoint is a dynamic space designed to celebrate achievements, share important updates, and strengthen the sense of community within each year group. This section offers flexibility to focus on various aspects of student life, making it a powerful tool for engagement, motivation, and communication.</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In this section, tutors can highlight </a:t>
            </a:r>
            <a:r>
              <a:rPr lang="en-GB" sz="1200" b="1" i="0" u="none" strike="noStrike" dirty="0">
                <a:solidFill>
                  <a:srgbClr val="000000"/>
                </a:solidFill>
                <a:effectLst/>
              </a:rPr>
              <a:t>students who have excelled</a:t>
            </a:r>
            <a:r>
              <a:rPr lang="en-GB" sz="1200" b="0" i="0" u="none" strike="noStrike" dirty="0">
                <a:solidFill>
                  <a:srgbClr val="000000"/>
                </a:solidFill>
                <a:effectLst/>
              </a:rPr>
              <a:t> academically, shown exceptional behaviour, or made positive contributions to the school community. Recognizing these achievements boosts morale and inspires others to strive for similar success.</a:t>
            </a:r>
          </a:p>
          <a:p>
            <a:pPr algn="l"/>
            <a:endParaRPr lang="en-GB" sz="1200" b="0" i="0" u="none" strike="noStrike" dirty="0">
              <a:solidFill>
                <a:srgbClr val="000000"/>
              </a:solidFill>
              <a:effectLst/>
            </a:endParaRPr>
          </a:p>
          <a:p>
            <a:pPr algn="l"/>
            <a:r>
              <a:rPr lang="en-GB" sz="1200" b="1" i="0" u="none" strike="noStrike" dirty="0">
                <a:solidFill>
                  <a:srgbClr val="000000"/>
                </a:solidFill>
                <a:effectLst/>
              </a:rPr>
              <a:t>Year group competitions</a:t>
            </a:r>
            <a:r>
              <a:rPr lang="en-GB" sz="1200" b="0" i="0" u="none" strike="noStrike" dirty="0">
                <a:solidFill>
                  <a:srgbClr val="000000"/>
                </a:solidFill>
                <a:effectLst/>
              </a:rPr>
              <a:t> such as inter-form sports events, attendance challenges, or behaviour point contests can be promoted here, fostering healthy competition, teamwork, and year group pride.</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Tutors can also share </a:t>
            </a:r>
            <a:r>
              <a:rPr lang="en-GB" sz="1200" b="1" i="0" u="none" strike="noStrike" dirty="0">
                <a:solidFill>
                  <a:srgbClr val="000000"/>
                </a:solidFill>
                <a:effectLst/>
              </a:rPr>
              <a:t>important announcements</a:t>
            </a:r>
            <a:r>
              <a:rPr lang="en-GB" sz="1200" b="0" i="0" u="none" strike="noStrike" dirty="0">
                <a:solidFill>
                  <a:srgbClr val="000000"/>
                </a:solidFill>
                <a:effectLst/>
              </a:rPr>
              <a:t> specific to their year group, such as upcoming events, deadlines, or reminders, ensuring students are well-informed.</a:t>
            </a:r>
          </a:p>
        </p:txBody>
      </p:sp>
      <p:sp>
        <p:nvSpPr>
          <p:cNvPr id="7" name="TextBox 6">
            <a:extLst>
              <a:ext uri="{FF2B5EF4-FFF2-40B4-BE49-F238E27FC236}">
                <a16:creationId xmlns:a16="http://schemas.microsoft.com/office/drawing/2014/main" id="{839F4F7C-C214-D58D-3375-C634B2A6E701}"/>
              </a:ext>
            </a:extLst>
          </p:cNvPr>
          <p:cNvSpPr txBox="1"/>
          <p:nvPr/>
        </p:nvSpPr>
        <p:spPr>
          <a:xfrm>
            <a:off x="4350992" y="587432"/>
            <a:ext cx="7490645" cy="5669042"/>
          </a:xfrm>
          <a:prstGeom prst="roundRect">
            <a:avLst>
              <a:gd name="adj" fmla="val 5057"/>
            </a:avLst>
          </a:prstGeom>
          <a:solidFill>
            <a:schemeClr val="bg1">
              <a:alpha val="76187"/>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100" b="1" i="0" u="none" strike="noStrike" dirty="0">
                <a:solidFill>
                  <a:srgbClr val="000000"/>
                </a:solidFill>
                <a:effectLst/>
              </a:rPr>
              <a:t>Additional Elements:</a:t>
            </a:r>
          </a:p>
          <a:p>
            <a:pPr algn="l"/>
            <a:endParaRPr lang="en-GB" sz="1100" b="1" i="0" u="none" strike="noStrike" dirty="0">
              <a:solidFill>
                <a:srgbClr val="000000"/>
              </a:solidFill>
              <a:effectLst/>
            </a:endParaRPr>
          </a:p>
          <a:p>
            <a:pPr marL="228600" indent="-228600" algn="l">
              <a:buFont typeface="+mj-lt"/>
              <a:buAutoNum type="arabicPeriod"/>
            </a:pPr>
            <a:r>
              <a:rPr lang="en-GB" sz="1100" b="1" i="0" u="none" strike="noStrike" dirty="0">
                <a:solidFill>
                  <a:srgbClr val="000000"/>
                </a:solidFill>
                <a:effectLst/>
              </a:rPr>
              <a:t>Weekly Themes or Challenges:</a:t>
            </a:r>
            <a:r>
              <a:rPr lang="en-GB" sz="1100" b="0" i="0" u="none" strike="noStrike" dirty="0">
                <a:solidFill>
                  <a:srgbClr val="000000"/>
                </a:solidFill>
                <a:effectLst/>
              </a:rPr>
              <a:t> Introduce a weekly theme or challenge focused on personal growth, like "Kindness Week" or "Mindfulness Challenge." Encourage students to participate and share their experiences.</a:t>
            </a:r>
          </a:p>
          <a:p>
            <a:pPr marL="228600" indent="-228600" algn="l">
              <a:buFont typeface="+mj-lt"/>
              <a:buAutoNum type="arabicPeriod"/>
            </a:pPr>
            <a:r>
              <a:rPr lang="en-GB" sz="1100" b="1" i="0" u="none" strike="noStrike" dirty="0">
                <a:solidFill>
                  <a:srgbClr val="000000"/>
                </a:solidFill>
                <a:effectLst/>
              </a:rPr>
              <a:t>Student Voice or Feedback:</a:t>
            </a:r>
            <a:r>
              <a:rPr lang="en-GB" sz="1100" b="0" i="0" u="none" strike="noStrike" dirty="0">
                <a:solidFill>
                  <a:srgbClr val="000000"/>
                </a:solidFill>
                <a:effectLst/>
              </a:rPr>
              <a:t> Create a space for students to share their thoughts or feedback through a poll, suggestion box, or weekly question, empowering them to take an active role in their school experience.</a:t>
            </a:r>
          </a:p>
          <a:p>
            <a:pPr marL="228600" indent="-228600" algn="l">
              <a:buFont typeface="+mj-lt"/>
              <a:buAutoNum type="arabicPeriod"/>
            </a:pPr>
            <a:r>
              <a:rPr lang="en-GB" sz="1100" b="1" i="0" u="none" strike="noStrike" dirty="0">
                <a:solidFill>
                  <a:srgbClr val="000000"/>
                </a:solidFill>
                <a:effectLst/>
              </a:rPr>
              <a:t>Peer Mentoring Opportunities:</a:t>
            </a:r>
            <a:r>
              <a:rPr lang="en-GB" sz="1100" b="0" i="0" u="none" strike="noStrike" dirty="0">
                <a:solidFill>
                  <a:srgbClr val="000000"/>
                </a:solidFill>
                <a:effectLst/>
              </a:rPr>
              <a:t> Highlight opportunities for peer mentoring, where older students support younger ones with academic or personal challenges, fostering a supportive community.</a:t>
            </a:r>
          </a:p>
          <a:p>
            <a:pPr marL="228600" indent="-228600" algn="l">
              <a:buFont typeface="+mj-lt"/>
              <a:buAutoNum type="arabicPeriod"/>
            </a:pPr>
            <a:r>
              <a:rPr lang="en-GB" sz="1100" b="1" i="0" u="none" strike="noStrike" dirty="0">
                <a:solidFill>
                  <a:srgbClr val="000000"/>
                </a:solidFill>
                <a:effectLst/>
              </a:rPr>
              <a:t>Extracurricular Spotlight:</a:t>
            </a:r>
            <a:r>
              <a:rPr lang="en-GB" sz="1100" b="0" i="0" u="none" strike="noStrike" dirty="0">
                <a:solidFill>
                  <a:srgbClr val="000000"/>
                </a:solidFill>
                <a:effectLst/>
              </a:rPr>
              <a:t> Feature extracurricular activities or clubs specific to the year group, encouraging students to explore interests beyond the classroom.</a:t>
            </a:r>
          </a:p>
          <a:p>
            <a:pPr marL="228600" indent="-228600" algn="l">
              <a:buFont typeface="+mj-lt"/>
              <a:buAutoNum type="arabicPeriod"/>
            </a:pPr>
            <a:r>
              <a:rPr lang="en-GB" sz="1100" b="1" i="0" u="none" strike="noStrike" dirty="0">
                <a:solidFill>
                  <a:srgbClr val="000000"/>
                </a:solidFill>
                <a:effectLst/>
              </a:rPr>
              <a:t>Quote or Thought of the Week:</a:t>
            </a:r>
            <a:r>
              <a:rPr lang="en-GB" sz="1100" b="0" i="0" u="none" strike="noStrike" dirty="0">
                <a:solidFill>
                  <a:srgbClr val="000000"/>
                </a:solidFill>
                <a:effectLst/>
              </a:rPr>
              <a:t> Share an inspirational quote or thought that aligns with the school’s values, prompting students to reflect on their personal growth and attitudes.</a:t>
            </a:r>
          </a:p>
          <a:p>
            <a:pPr marL="228600" indent="-228600" algn="l">
              <a:buFont typeface="+mj-lt"/>
              <a:buAutoNum type="arabicPeriod"/>
            </a:pPr>
            <a:r>
              <a:rPr lang="en-GB" sz="1100" b="1" i="0" u="none" strike="noStrike" dirty="0">
                <a:solidFill>
                  <a:srgbClr val="000000"/>
                </a:solidFill>
                <a:effectLst/>
              </a:rPr>
              <a:t>Career or Future Focus:</a:t>
            </a:r>
            <a:r>
              <a:rPr lang="en-GB" sz="1100" b="0" i="0" u="none" strike="noStrike" dirty="0">
                <a:solidFill>
                  <a:srgbClr val="000000"/>
                </a:solidFill>
                <a:effectLst/>
              </a:rPr>
              <a:t> Occasionally include information about careers, future study options, or inspirational stories related to their future aspirations, helping students start thinking about their long-term goals.</a:t>
            </a:r>
          </a:p>
          <a:p>
            <a:pPr marL="228600" indent="-228600" algn="l">
              <a:buFont typeface="+mj-lt"/>
              <a:buAutoNum type="arabicPeriod"/>
            </a:pPr>
            <a:r>
              <a:rPr lang="en-GB" sz="1100" b="1" i="0" u="none" strike="noStrike" dirty="0">
                <a:solidFill>
                  <a:srgbClr val="000000"/>
                </a:solidFill>
                <a:effectLst/>
              </a:rPr>
              <a:t>Health and Wellbeing Tips:</a:t>
            </a:r>
            <a:r>
              <a:rPr lang="en-GB" sz="1100" b="0" i="0" u="none" strike="noStrike" dirty="0">
                <a:solidFill>
                  <a:srgbClr val="000000"/>
                </a:solidFill>
                <a:effectLst/>
              </a:rPr>
              <a:t> Offer simple health and wellbeing tips, like the importance of sleep, staying hydrated, or managing stress, tailored to the specific needs of the year group.</a:t>
            </a:r>
          </a:p>
          <a:p>
            <a:pPr marL="228600" indent="-228600" algn="l">
              <a:buFont typeface="+mj-lt"/>
              <a:buAutoNum type="arabicPeriod"/>
            </a:pPr>
            <a:r>
              <a:rPr lang="en-GB" sz="1100" b="1" i="0" u="none" strike="noStrike" dirty="0">
                <a:solidFill>
                  <a:srgbClr val="000000"/>
                </a:solidFill>
                <a:effectLst/>
              </a:rPr>
              <a:t>Parental Involvement:</a:t>
            </a:r>
            <a:r>
              <a:rPr lang="en-GB" sz="1100" b="0" i="0" u="none" strike="noStrike" dirty="0">
                <a:solidFill>
                  <a:srgbClr val="000000"/>
                </a:solidFill>
                <a:effectLst/>
              </a:rPr>
              <a:t> Include updates or information on how parents can get involved in school activities, or share important dates like upcoming parent-teacher meetings.</a:t>
            </a:r>
          </a:p>
          <a:p>
            <a:pPr algn="l">
              <a:buFont typeface="+mj-lt"/>
              <a:buAutoNum type="arabicPeriod"/>
            </a:pPr>
            <a:endParaRPr lang="en-GB" sz="1100" b="0" i="0" u="none" strike="noStrike" dirty="0">
              <a:solidFill>
                <a:srgbClr val="000000"/>
              </a:solidFill>
              <a:effectLst/>
            </a:endParaRPr>
          </a:p>
          <a:p>
            <a:pPr algn="l"/>
            <a:r>
              <a:rPr lang="en-GB" sz="1100" b="1" i="0" u="none" strike="noStrike" dirty="0">
                <a:solidFill>
                  <a:srgbClr val="000000"/>
                </a:solidFill>
                <a:effectLst/>
              </a:rPr>
              <a:t>Example:</a:t>
            </a:r>
          </a:p>
          <a:p>
            <a:pPr algn="l"/>
            <a:r>
              <a:rPr lang="en-GB" sz="1100" b="1" i="0" u="none" strike="noStrike" dirty="0">
                <a:solidFill>
                  <a:srgbClr val="000000"/>
                </a:solidFill>
                <a:effectLst/>
              </a:rPr>
              <a:t>Year 9 Focus of the Week:</a:t>
            </a:r>
            <a:endParaRPr lang="en-GB" sz="1100" b="0" i="0" u="none" strike="noStrike" dirty="0">
              <a:solidFill>
                <a:srgbClr val="000000"/>
              </a:solidFill>
              <a:effectLst/>
            </a:endParaRPr>
          </a:p>
          <a:p>
            <a:pPr marL="171450" indent="-171450" algn="l">
              <a:buFont typeface="Arial" panose="020B0604020202020204" pitchFamily="34" charset="0"/>
              <a:buChar char="•"/>
            </a:pPr>
            <a:r>
              <a:rPr lang="en-GB" sz="1100" b="1" i="0" u="none" strike="noStrike" dirty="0">
                <a:solidFill>
                  <a:srgbClr val="000000"/>
                </a:solidFill>
                <a:effectLst/>
              </a:rPr>
              <a:t>Student Shoutout:</a:t>
            </a:r>
            <a:r>
              <a:rPr lang="en-GB" sz="1100" b="0" i="0" u="none" strike="noStrike" dirty="0">
                <a:solidFill>
                  <a:srgbClr val="000000"/>
                </a:solidFill>
                <a:effectLst/>
              </a:rPr>
              <a:t> Congratulations to Jack Thompson for outstanding effort in the history project!</a:t>
            </a:r>
          </a:p>
          <a:p>
            <a:pPr marL="171450" indent="-171450" algn="l">
              <a:buFont typeface="Arial" panose="020B0604020202020204" pitchFamily="34" charset="0"/>
              <a:buChar char="•"/>
            </a:pPr>
            <a:r>
              <a:rPr lang="en-GB" sz="1100" b="1" i="0" u="none" strike="noStrike" dirty="0">
                <a:solidFill>
                  <a:srgbClr val="000000"/>
                </a:solidFill>
                <a:effectLst/>
              </a:rPr>
              <a:t>Inter-Form Competition:</a:t>
            </a:r>
            <a:r>
              <a:rPr lang="en-GB" sz="1100" b="0" i="0" u="none" strike="noStrike" dirty="0">
                <a:solidFill>
                  <a:srgbClr val="000000"/>
                </a:solidFill>
                <a:effectLst/>
              </a:rPr>
              <a:t> Year 9 inter-form quiz competition this Friday—let's see which form has the sharpest minds!</a:t>
            </a:r>
          </a:p>
          <a:p>
            <a:pPr marL="171450" indent="-171450" algn="l">
              <a:buFont typeface="Arial" panose="020B0604020202020204" pitchFamily="34" charset="0"/>
              <a:buChar char="•"/>
            </a:pPr>
            <a:r>
              <a:rPr lang="en-GB" sz="1100" b="1" i="0" u="none" strike="noStrike" dirty="0">
                <a:solidFill>
                  <a:srgbClr val="000000"/>
                </a:solidFill>
                <a:effectLst/>
              </a:rPr>
              <a:t>Attendance Challenge:</a:t>
            </a:r>
            <a:r>
              <a:rPr lang="en-GB" sz="1100" b="0" i="0" u="none" strike="noStrike" dirty="0">
                <a:solidFill>
                  <a:srgbClr val="000000"/>
                </a:solidFill>
                <a:effectLst/>
              </a:rPr>
              <a:t> Form 9C is leading with 97% attendance—who will take the top spot next week?</a:t>
            </a:r>
          </a:p>
          <a:p>
            <a:pPr marL="171450" indent="-171450" algn="l">
              <a:buFont typeface="Arial" panose="020B0604020202020204" pitchFamily="34" charset="0"/>
              <a:buChar char="•"/>
            </a:pPr>
            <a:r>
              <a:rPr lang="en-GB" sz="1100" b="1" i="0" u="none" strike="noStrike" dirty="0">
                <a:solidFill>
                  <a:srgbClr val="000000"/>
                </a:solidFill>
                <a:effectLst/>
              </a:rPr>
              <a:t>Weekly Theme:</a:t>
            </a:r>
            <a:r>
              <a:rPr lang="en-GB" sz="1100" b="0" i="0" u="none" strike="noStrike" dirty="0">
                <a:solidFill>
                  <a:srgbClr val="000000"/>
                </a:solidFill>
                <a:effectLst/>
              </a:rPr>
              <a:t> "Respect Week"—Focus on showing respect to everyone in school. How can you make a difference?</a:t>
            </a:r>
          </a:p>
          <a:p>
            <a:pPr marL="171450" indent="-171450" algn="l">
              <a:buFont typeface="Arial" panose="020B0604020202020204" pitchFamily="34" charset="0"/>
              <a:buChar char="•"/>
            </a:pPr>
            <a:r>
              <a:rPr lang="en-GB" sz="1100" b="1" i="0" u="none" strike="noStrike" dirty="0">
                <a:solidFill>
                  <a:srgbClr val="000000"/>
                </a:solidFill>
                <a:effectLst/>
              </a:rPr>
              <a:t>Extracurricular Spotlight:</a:t>
            </a:r>
            <a:r>
              <a:rPr lang="en-GB" sz="1100" b="0" i="0" u="none" strike="noStrike" dirty="0">
                <a:solidFill>
                  <a:srgbClr val="000000"/>
                </a:solidFill>
                <a:effectLst/>
              </a:rPr>
              <a:t> Join the Year 9 Debate Club on Tuesdays after school to sharpen your speaking skills.</a:t>
            </a:r>
          </a:p>
          <a:p>
            <a:pPr marL="171450" indent="-171450" algn="l">
              <a:buFont typeface="Arial" panose="020B0604020202020204" pitchFamily="34" charset="0"/>
              <a:buChar char="•"/>
            </a:pPr>
            <a:r>
              <a:rPr lang="en-GB" sz="1100" b="1" i="0" u="none" strike="noStrike" dirty="0">
                <a:solidFill>
                  <a:srgbClr val="000000"/>
                </a:solidFill>
                <a:effectLst/>
              </a:rPr>
              <a:t>Health Tip:</a:t>
            </a:r>
            <a:r>
              <a:rPr lang="en-GB" sz="1100" b="0" i="0" u="none" strike="noStrike" dirty="0">
                <a:solidFill>
                  <a:srgbClr val="000000"/>
                </a:solidFill>
                <a:effectLst/>
              </a:rPr>
              <a:t> Remember to get at least 8 hours of sleep each night to stay focused and energised during the school day.</a:t>
            </a:r>
          </a:p>
          <a:p>
            <a:pPr marL="171450" indent="-171450" algn="l">
              <a:buFont typeface="Arial" panose="020B0604020202020204" pitchFamily="34" charset="0"/>
              <a:buChar char="•"/>
            </a:pPr>
            <a:r>
              <a:rPr lang="en-GB" sz="1100" b="1" i="0" u="none" strike="noStrike" dirty="0">
                <a:solidFill>
                  <a:srgbClr val="000000"/>
                </a:solidFill>
                <a:effectLst/>
              </a:rPr>
              <a:t>Parental Involvement:</a:t>
            </a:r>
            <a:r>
              <a:rPr lang="en-GB" sz="1100" b="0" i="0" u="none" strike="noStrike" dirty="0">
                <a:solidFill>
                  <a:srgbClr val="000000"/>
                </a:solidFill>
                <a:effectLst/>
              </a:rPr>
              <a:t> Don’t forget, parent-teacher conferences are coming up next Wednesday. Remind your parents to book an appointment.</a:t>
            </a:r>
          </a:p>
          <a:p>
            <a:pPr algn="l"/>
            <a:endParaRPr lang="en-GB" sz="1100" b="0" i="0" u="none" strike="noStrike" dirty="0">
              <a:solidFill>
                <a:srgbClr val="000000"/>
              </a:solidFill>
              <a:effectLst/>
            </a:endParaRPr>
          </a:p>
          <a:p>
            <a:pPr algn="l"/>
            <a:r>
              <a:rPr lang="en-GB" sz="1100" b="0" i="0" u="none" strike="noStrike" dirty="0">
                <a:solidFill>
                  <a:srgbClr val="000000"/>
                </a:solidFill>
                <a:effectLst/>
              </a:rPr>
              <a:t>By incorporating these elements, the "Year of the Year" section becomes a comprehensive platform for not only celebrating and informing but also for promoting personal growth, community engagement, and overall wellbeing among students.</a:t>
            </a:r>
          </a:p>
        </p:txBody>
      </p:sp>
    </p:spTree>
    <p:extLst>
      <p:ext uri="{BB962C8B-B14F-4D97-AF65-F5344CB8AC3E}">
        <p14:creationId xmlns:p14="http://schemas.microsoft.com/office/powerpoint/2010/main" val="360617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78733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number in a circle&#10;&#10;Description automatically generated">
            <a:extLst>
              <a:ext uri="{FF2B5EF4-FFF2-40B4-BE49-F238E27FC236}">
                <a16:creationId xmlns:a16="http://schemas.microsoft.com/office/drawing/2014/main" id="{68765746-DF10-CC6B-4992-4237B4EDF3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7C7244D7-7583-E73E-3378-8E5AD0BA648B}"/>
              </a:ext>
            </a:extLst>
          </p:cNvPr>
          <p:cNvSpPr>
            <a:spLocks noGrp="1"/>
          </p:cNvSpPr>
          <p:nvPr>
            <p:ph type="title" idx="4294967295"/>
          </p:nvPr>
        </p:nvSpPr>
        <p:spPr/>
        <p:txBody>
          <a:bodyPr/>
          <a:lstStyle/>
          <a:p>
            <a:r>
              <a:rPr lang="en-GB"/>
              <a:t>Year 9</a:t>
            </a:r>
          </a:p>
        </p:txBody>
      </p:sp>
      <p:pic>
        <p:nvPicPr>
          <p:cNvPr id="3" name="Picture 2" descr="A blue and yellow paper airplane with a yellow envelope&#10;&#10;Description automatically generated">
            <a:extLst>
              <a:ext uri="{FF2B5EF4-FFF2-40B4-BE49-F238E27FC236}">
                <a16:creationId xmlns:a16="http://schemas.microsoft.com/office/drawing/2014/main" id="{935BE2E5-E9BE-E592-D240-F2AB056AC5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3173" y="55188"/>
            <a:ext cx="1398215" cy="1398215"/>
          </a:xfrm>
          <a:prstGeom prst="rect">
            <a:avLst/>
          </a:prstGeom>
        </p:spPr>
      </p:pic>
      <p:sp>
        <p:nvSpPr>
          <p:cNvPr id="4" name="TextBox 4">
            <a:extLst>
              <a:ext uri="{FF2B5EF4-FFF2-40B4-BE49-F238E27FC236}">
                <a16:creationId xmlns:a16="http://schemas.microsoft.com/office/drawing/2014/main" id="{316BB5D4-DBBA-E658-8B01-287B2DD9B236}"/>
              </a:ext>
            </a:extLst>
          </p:cNvPr>
          <p:cNvSpPr txBox="1"/>
          <p:nvPr/>
        </p:nvSpPr>
        <p:spPr>
          <a:xfrm>
            <a:off x="350362" y="1333881"/>
            <a:ext cx="3870042" cy="4936688"/>
          </a:xfrm>
          <a:prstGeom prst="roundRect">
            <a:avLst>
              <a:gd name="adj" fmla="val 10059"/>
            </a:avLst>
          </a:prstGeom>
          <a:solidFill>
            <a:schemeClr val="bg1">
              <a:alpha val="39960"/>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200" b="1" i="0" u="none" strike="noStrike" dirty="0">
                <a:solidFill>
                  <a:srgbClr val="000000"/>
                </a:solidFill>
                <a:effectLst/>
              </a:rPr>
              <a:t>Head of Year Section Explanation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The ”Head of the Year" section in the tutor PowerPoint is a dynamic space designed to celebrate achievements, share important updates, and strengthen the sense of community within each year group. This section offers flexibility to focus on various aspects of student life, making it a powerful tool for engagement, motivation, and communication.</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In this section, tutors can highlight </a:t>
            </a:r>
            <a:r>
              <a:rPr lang="en-GB" sz="1200" b="1" i="0" u="none" strike="noStrike" dirty="0">
                <a:solidFill>
                  <a:srgbClr val="000000"/>
                </a:solidFill>
                <a:effectLst/>
              </a:rPr>
              <a:t>students who have excelled</a:t>
            </a:r>
            <a:r>
              <a:rPr lang="en-GB" sz="1200" b="0" i="0" u="none" strike="noStrike" dirty="0">
                <a:solidFill>
                  <a:srgbClr val="000000"/>
                </a:solidFill>
                <a:effectLst/>
              </a:rPr>
              <a:t> academically, shown exceptional behaviour, or made positive contributions to the school community. Recognizing these achievements boosts morale and inspires others to strive for similar success.</a:t>
            </a:r>
          </a:p>
          <a:p>
            <a:pPr algn="l"/>
            <a:endParaRPr lang="en-GB" sz="1200" b="0" i="0" u="none" strike="noStrike" dirty="0">
              <a:solidFill>
                <a:srgbClr val="000000"/>
              </a:solidFill>
              <a:effectLst/>
            </a:endParaRPr>
          </a:p>
          <a:p>
            <a:pPr algn="l"/>
            <a:r>
              <a:rPr lang="en-GB" sz="1200" b="1" i="0" u="none" strike="noStrike" dirty="0">
                <a:solidFill>
                  <a:srgbClr val="000000"/>
                </a:solidFill>
                <a:effectLst/>
              </a:rPr>
              <a:t>Year group competitions</a:t>
            </a:r>
            <a:r>
              <a:rPr lang="en-GB" sz="1200" b="0" i="0" u="none" strike="noStrike" dirty="0">
                <a:solidFill>
                  <a:srgbClr val="000000"/>
                </a:solidFill>
                <a:effectLst/>
              </a:rPr>
              <a:t> such as inter-form sports events, attendance challenges, or behaviour point contests can be promoted here, fostering healthy competition, teamwork, and year group pride.</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Tutors can also share </a:t>
            </a:r>
            <a:r>
              <a:rPr lang="en-GB" sz="1200" b="1" i="0" u="none" strike="noStrike" dirty="0">
                <a:solidFill>
                  <a:srgbClr val="000000"/>
                </a:solidFill>
                <a:effectLst/>
              </a:rPr>
              <a:t>important announcements</a:t>
            </a:r>
            <a:r>
              <a:rPr lang="en-GB" sz="1200" b="0" i="0" u="none" strike="noStrike" dirty="0">
                <a:solidFill>
                  <a:srgbClr val="000000"/>
                </a:solidFill>
                <a:effectLst/>
              </a:rPr>
              <a:t> specific to their year group, such as upcoming events, deadlines, or reminders, ensuring students are well-informed.</a:t>
            </a:r>
          </a:p>
        </p:txBody>
      </p:sp>
      <p:sp>
        <p:nvSpPr>
          <p:cNvPr id="5" name="TextBox 6">
            <a:extLst>
              <a:ext uri="{FF2B5EF4-FFF2-40B4-BE49-F238E27FC236}">
                <a16:creationId xmlns:a16="http://schemas.microsoft.com/office/drawing/2014/main" id="{839F4F7C-C214-D58D-3375-C634B2A6E701}"/>
              </a:ext>
            </a:extLst>
          </p:cNvPr>
          <p:cNvSpPr txBox="1"/>
          <p:nvPr/>
        </p:nvSpPr>
        <p:spPr>
          <a:xfrm>
            <a:off x="4350992" y="587432"/>
            <a:ext cx="7490645" cy="5669042"/>
          </a:xfrm>
          <a:prstGeom prst="roundRect">
            <a:avLst>
              <a:gd name="adj" fmla="val 5057"/>
            </a:avLst>
          </a:prstGeom>
          <a:solidFill>
            <a:schemeClr val="bg1">
              <a:alpha val="76187"/>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100" b="1" i="0" u="none" strike="noStrike" dirty="0">
                <a:solidFill>
                  <a:srgbClr val="000000"/>
                </a:solidFill>
                <a:effectLst/>
              </a:rPr>
              <a:t>Additional Elements:</a:t>
            </a:r>
          </a:p>
          <a:p>
            <a:pPr algn="l"/>
            <a:endParaRPr lang="en-GB" sz="1100" b="1" i="0" u="none" strike="noStrike" dirty="0">
              <a:solidFill>
                <a:srgbClr val="000000"/>
              </a:solidFill>
              <a:effectLst/>
            </a:endParaRPr>
          </a:p>
          <a:p>
            <a:pPr marL="228600" indent="-228600" algn="l">
              <a:buFont typeface="+mj-lt"/>
              <a:buAutoNum type="arabicPeriod"/>
            </a:pPr>
            <a:r>
              <a:rPr lang="en-GB" sz="1100" b="1" i="0" u="none" strike="noStrike" dirty="0">
                <a:solidFill>
                  <a:srgbClr val="000000"/>
                </a:solidFill>
                <a:effectLst/>
              </a:rPr>
              <a:t>Weekly Themes or Challenges:</a:t>
            </a:r>
            <a:r>
              <a:rPr lang="en-GB" sz="1100" b="0" i="0" u="none" strike="noStrike" dirty="0">
                <a:solidFill>
                  <a:srgbClr val="000000"/>
                </a:solidFill>
                <a:effectLst/>
              </a:rPr>
              <a:t> Introduce a weekly theme or challenge focused on personal growth, like "Kindness Week" or "Mindfulness Challenge." Encourage students to participate and share their experiences.</a:t>
            </a:r>
          </a:p>
          <a:p>
            <a:pPr marL="228600" indent="-228600" algn="l">
              <a:buFont typeface="+mj-lt"/>
              <a:buAutoNum type="arabicPeriod"/>
            </a:pPr>
            <a:r>
              <a:rPr lang="en-GB" sz="1100" b="1" i="0" u="none" strike="noStrike" dirty="0">
                <a:solidFill>
                  <a:srgbClr val="000000"/>
                </a:solidFill>
                <a:effectLst/>
              </a:rPr>
              <a:t>Student Voice or Feedback:</a:t>
            </a:r>
            <a:r>
              <a:rPr lang="en-GB" sz="1100" b="0" i="0" u="none" strike="noStrike" dirty="0">
                <a:solidFill>
                  <a:srgbClr val="000000"/>
                </a:solidFill>
                <a:effectLst/>
              </a:rPr>
              <a:t> Create a space for students to share their thoughts or feedback through a poll, suggestion box, or weekly question, empowering them to take an active role in their school experience.</a:t>
            </a:r>
          </a:p>
          <a:p>
            <a:pPr marL="228600" indent="-228600" algn="l">
              <a:buFont typeface="+mj-lt"/>
              <a:buAutoNum type="arabicPeriod"/>
            </a:pPr>
            <a:r>
              <a:rPr lang="en-GB" sz="1100" b="1" i="0" u="none" strike="noStrike" dirty="0">
                <a:solidFill>
                  <a:srgbClr val="000000"/>
                </a:solidFill>
                <a:effectLst/>
              </a:rPr>
              <a:t>Peer Mentoring Opportunities:</a:t>
            </a:r>
            <a:r>
              <a:rPr lang="en-GB" sz="1100" b="0" i="0" u="none" strike="noStrike" dirty="0">
                <a:solidFill>
                  <a:srgbClr val="000000"/>
                </a:solidFill>
                <a:effectLst/>
              </a:rPr>
              <a:t> Highlight opportunities for peer mentoring, where older students support younger ones with academic or personal challenges, fostering a supportive community.</a:t>
            </a:r>
          </a:p>
          <a:p>
            <a:pPr marL="228600" indent="-228600" algn="l">
              <a:buFont typeface="+mj-lt"/>
              <a:buAutoNum type="arabicPeriod"/>
            </a:pPr>
            <a:r>
              <a:rPr lang="en-GB" sz="1100" b="1" i="0" u="none" strike="noStrike" dirty="0">
                <a:solidFill>
                  <a:srgbClr val="000000"/>
                </a:solidFill>
                <a:effectLst/>
              </a:rPr>
              <a:t>Extracurricular Spotlight:</a:t>
            </a:r>
            <a:r>
              <a:rPr lang="en-GB" sz="1100" b="0" i="0" u="none" strike="noStrike" dirty="0">
                <a:solidFill>
                  <a:srgbClr val="000000"/>
                </a:solidFill>
                <a:effectLst/>
              </a:rPr>
              <a:t> Feature extracurricular activities or clubs specific to the year group, encouraging students to explore interests beyond the classroom.</a:t>
            </a:r>
          </a:p>
          <a:p>
            <a:pPr marL="228600" indent="-228600" algn="l">
              <a:buFont typeface="+mj-lt"/>
              <a:buAutoNum type="arabicPeriod"/>
            </a:pPr>
            <a:r>
              <a:rPr lang="en-GB" sz="1100" b="1" i="0" u="none" strike="noStrike" dirty="0">
                <a:solidFill>
                  <a:srgbClr val="000000"/>
                </a:solidFill>
                <a:effectLst/>
              </a:rPr>
              <a:t>Quote or Thought of the Week:</a:t>
            </a:r>
            <a:r>
              <a:rPr lang="en-GB" sz="1100" b="0" i="0" u="none" strike="noStrike" dirty="0">
                <a:solidFill>
                  <a:srgbClr val="000000"/>
                </a:solidFill>
                <a:effectLst/>
              </a:rPr>
              <a:t> Share an inspirational quote or thought that aligns with the school’s values, prompting students to reflect on their personal growth and attitudes.</a:t>
            </a:r>
          </a:p>
          <a:p>
            <a:pPr marL="228600" indent="-228600" algn="l">
              <a:buFont typeface="+mj-lt"/>
              <a:buAutoNum type="arabicPeriod"/>
            </a:pPr>
            <a:r>
              <a:rPr lang="en-GB" sz="1100" b="1" i="0" u="none" strike="noStrike" dirty="0">
                <a:solidFill>
                  <a:srgbClr val="000000"/>
                </a:solidFill>
                <a:effectLst/>
              </a:rPr>
              <a:t>Career or Future Focus:</a:t>
            </a:r>
            <a:r>
              <a:rPr lang="en-GB" sz="1100" b="0" i="0" u="none" strike="noStrike" dirty="0">
                <a:solidFill>
                  <a:srgbClr val="000000"/>
                </a:solidFill>
                <a:effectLst/>
              </a:rPr>
              <a:t> Occasionally include information about careers, future study options, or inspirational stories related to their future aspirations, helping students start thinking about their long-term goals.</a:t>
            </a:r>
          </a:p>
          <a:p>
            <a:pPr marL="228600" indent="-228600" algn="l">
              <a:buFont typeface="+mj-lt"/>
              <a:buAutoNum type="arabicPeriod"/>
            </a:pPr>
            <a:r>
              <a:rPr lang="en-GB" sz="1100" b="1" i="0" u="none" strike="noStrike" dirty="0">
                <a:solidFill>
                  <a:srgbClr val="000000"/>
                </a:solidFill>
                <a:effectLst/>
              </a:rPr>
              <a:t>Health and Wellbeing Tips:</a:t>
            </a:r>
            <a:r>
              <a:rPr lang="en-GB" sz="1100" b="0" i="0" u="none" strike="noStrike" dirty="0">
                <a:solidFill>
                  <a:srgbClr val="000000"/>
                </a:solidFill>
                <a:effectLst/>
              </a:rPr>
              <a:t> Offer simple health and wellbeing tips, like the importance of sleep, staying hydrated, or managing stress, tailored to the specific needs of the year group.</a:t>
            </a:r>
          </a:p>
          <a:p>
            <a:pPr marL="228600" indent="-228600" algn="l">
              <a:buFont typeface="+mj-lt"/>
              <a:buAutoNum type="arabicPeriod"/>
            </a:pPr>
            <a:r>
              <a:rPr lang="en-GB" sz="1100" b="1" i="0" u="none" strike="noStrike" dirty="0">
                <a:solidFill>
                  <a:srgbClr val="000000"/>
                </a:solidFill>
                <a:effectLst/>
              </a:rPr>
              <a:t>Parental Involvement:</a:t>
            </a:r>
            <a:r>
              <a:rPr lang="en-GB" sz="1100" b="0" i="0" u="none" strike="noStrike" dirty="0">
                <a:solidFill>
                  <a:srgbClr val="000000"/>
                </a:solidFill>
                <a:effectLst/>
              </a:rPr>
              <a:t> Include updates or information on how parents can get involved in school activities, or share important dates like upcoming parent-teacher meetings.</a:t>
            </a:r>
          </a:p>
          <a:p>
            <a:pPr algn="l">
              <a:buFont typeface="+mj-lt"/>
              <a:buAutoNum type="arabicPeriod"/>
            </a:pPr>
            <a:endParaRPr lang="en-GB" sz="1100" b="0" i="0" u="none" strike="noStrike" dirty="0">
              <a:solidFill>
                <a:srgbClr val="000000"/>
              </a:solidFill>
              <a:effectLst/>
            </a:endParaRPr>
          </a:p>
          <a:p>
            <a:pPr algn="l"/>
            <a:r>
              <a:rPr lang="en-GB" sz="1100" b="1" i="0" u="none" strike="noStrike" dirty="0">
                <a:solidFill>
                  <a:srgbClr val="000000"/>
                </a:solidFill>
                <a:effectLst/>
              </a:rPr>
              <a:t>Example:</a:t>
            </a:r>
          </a:p>
          <a:p>
            <a:pPr algn="l"/>
            <a:r>
              <a:rPr lang="en-GB" sz="1100" b="1" i="0" u="none" strike="noStrike" dirty="0">
                <a:solidFill>
                  <a:srgbClr val="000000"/>
                </a:solidFill>
                <a:effectLst/>
              </a:rPr>
              <a:t>Year 9 Focus of the Week:</a:t>
            </a:r>
            <a:endParaRPr lang="en-GB" sz="1100" b="0" i="0" u="none" strike="noStrike" dirty="0">
              <a:solidFill>
                <a:srgbClr val="000000"/>
              </a:solidFill>
              <a:effectLst/>
            </a:endParaRPr>
          </a:p>
          <a:p>
            <a:pPr marL="171450" indent="-171450" algn="l">
              <a:buFont typeface="Arial" panose="020B0604020202020204" pitchFamily="34" charset="0"/>
              <a:buChar char="•"/>
            </a:pPr>
            <a:r>
              <a:rPr lang="en-GB" sz="1100" b="1" i="0" u="none" strike="noStrike" dirty="0">
                <a:solidFill>
                  <a:srgbClr val="000000"/>
                </a:solidFill>
                <a:effectLst/>
              </a:rPr>
              <a:t>Student Shoutout:</a:t>
            </a:r>
            <a:r>
              <a:rPr lang="en-GB" sz="1100" b="0" i="0" u="none" strike="noStrike" dirty="0">
                <a:solidFill>
                  <a:srgbClr val="000000"/>
                </a:solidFill>
                <a:effectLst/>
              </a:rPr>
              <a:t> Congratulations to Jack Thompson for outstanding effort in the history project!</a:t>
            </a:r>
          </a:p>
          <a:p>
            <a:pPr marL="171450" indent="-171450" algn="l">
              <a:buFont typeface="Arial" panose="020B0604020202020204" pitchFamily="34" charset="0"/>
              <a:buChar char="•"/>
            </a:pPr>
            <a:r>
              <a:rPr lang="en-GB" sz="1100" b="1" i="0" u="none" strike="noStrike" dirty="0">
                <a:solidFill>
                  <a:srgbClr val="000000"/>
                </a:solidFill>
                <a:effectLst/>
              </a:rPr>
              <a:t>Inter-Form Competition:</a:t>
            </a:r>
            <a:r>
              <a:rPr lang="en-GB" sz="1100" b="0" i="0" u="none" strike="noStrike" dirty="0">
                <a:solidFill>
                  <a:srgbClr val="000000"/>
                </a:solidFill>
                <a:effectLst/>
              </a:rPr>
              <a:t> Year 9 inter-form quiz competition this Friday—let's see which form has the sharpest minds!</a:t>
            </a:r>
          </a:p>
          <a:p>
            <a:pPr marL="171450" indent="-171450" algn="l">
              <a:buFont typeface="Arial" panose="020B0604020202020204" pitchFamily="34" charset="0"/>
              <a:buChar char="•"/>
            </a:pPr>
            <a:r>
              <a:rPr lang="en-GB" sz="1100" b="1" i="0" u="none" strike="noStrike" dirty="0">
                <a:solidFill>
                  <a:srgbClr val="000000"/>
                </a:solidFill>
                <a:effectLst/>
              </a:rPr>
              <a:t>Attendance Challenge:</a:t>
            </a:r>
            <a:r>
              <a:rPr lang="en-GB" sz="1100" b="0" i="0" u="none" strike="noStrike" dirty="0">
                <a:solidFill>
                  <a:srgbClr val="000000"/>
                </a:solidFill>
                <a:effectLst/>
              </a:rPr>
              <a:t> Form 9C is leading with 97% attendance—who will take the top spot next week?</a:t>
            </a:r>
          </a:p>
          <a:p>
            <a:pPr marL="171450" indent="-171450" algn="l">
              <a:buFont typeface="Arial" panose="020B0604020202020204" pitchFamily="34" charset="0"/>
              <a:buChar char="•"/>
            </a:pPr>
            <a:r>
              <a:rPr lang="en-GB" sz="1100" b="1" i="0" u="none" strike="noStrike" dirty="0">
                <a:solidFill>
                  <a:srgbClr val="000000"/>
                </a:solidFill>
                <a:effectLst/>
              </a:rPr>
              <a:t>Weekly Theme:</a:t>
            </a:r>
            <a:r>
              <a:rPr lang="en-GB" sz="1100" b="0" i="0" u="none" strike="noStrike" dirty="0">
                <a:solidFill>
                  <a:srgbClr val="000000"/>
                </a:solidFill>
                <a:effectLst/>
              </a:rPr>
              <a:t> "Respect Week"—Focus on showing respect to everyone in school. How can you make a difference?</a:t>
            </a:r>
          </a:p>
          <a:p>
            <a:pPr marL="171450" indent="-171450" algn="l">
              <a:buFont typeface="Arial" panose="020B0604020202020204" pitchFamily="34" charset="0"/>
              <a:buChar char="•"/>
            </a:pPr>
            <a:r>
              <a:rPr lang="en-GB" sz="1100" b="1" i="0" u="none" strike="noStrike" dirty="0">
                <a:solidFill>
                  <a:srgbClr val="000000"/>
                </a:solidFill>
                <a:effectLst/>
              </a:rPr>
              <a:t>Extracurricular Spotlight:</a:t>
            </a:r>
            <a:r>
              <a:rPr lang="en-GB" sz="1100" b="0" i="0" u="none" strike="noStrike" dirty="0">
                <a:solidFill>
                  <a:srgbClr val="000000"/>
                </a:solidFill>
                <a:effectLst/>
              </a:rPr>
              <a:t> Join the Year 9 Debate Club on Tuesdays after school to sharpen your speaking skills.</a:t>
            </a:r>
          </a:p>
          <a:p>
            <a:pPr marL="171450" indent="-171450" algn="l">
              <a:buFont typeface="Arial" panose="020B0604020202020204" pitchFamily="34" charset="0"/>
              <a:buChar char="•"/>
            </a:pPr>
            <a:r>
              <a:rPr lang="en-GB" sz="1100" b="1" i="0" u="none" strike="noStrike" dirty="0">
                <a:solidFill>
                  <a:srgbClr val="000000"/>
                </a:solidFill>
                <a:effectLst/>
              </a:rPr>
              <a:t>Health Tip:</a:t>
            </a:r>
            <a:r>
              <a:rPr lang="en-GB" sz="1100" b="0" i="0" u="none" strike="noStrike" dirty="0">
                <a:solidFill>
                  <a:srgbClr val="000000"/>
                </a:solidFill>
                <a:effectLst/>
              </a:rPr>
              <a:t> Remember to get at least 8 hours of sleep each night to stay focused and energised during the school day.</a:t>
            </a:r>
          </a:p>
          <a:p>
            <a:pPr marL="171450" indent="-171450" algn="l">
              <a:buFont typeface="Arial" panose="020B0604020202020204" pitchFamily="34" charset="0"/>
              <a:buChar char="•"/>
            </a:pPr>
            <a:r>
              <a:rPr lang="en-GB" sz="1100" b="1" i="0" u="none" strike="noStrike" dirty="0">
                <a:solidFill>
                  <a:srgbClr val="000000"/>
                </a:solidFill>
                <a:effectLst/>
              </a:rPr>
              <a:t>Parental Involvement:</a:t>
            </a:r>
            <a:r>
              <a:rPr lang="en-GB" sz="1100" b="0" i="0" u="none" strike="noStrike" dirty="0">
                <a:solidFill>
                  <a:srgbClr val="000000"/>
                </a:solidFill>
                <a:effectLst/>
              </a:rPr>
              <a:t> Don’t forget, parent-teacher conferences are coming up next Wednesday. Remind your parents to book an appointment.</a:t>
            </a:r>
          </a:p>
          <a:p>
            <a:pPr algn="l"/>
            <a:endParaRPr lang="en-GB" sz="1100" b="0" i="0" u="none" strike="noStrike" dirty="0">
              <a:solidFill>
                <a:srgbClr val="000000"/>
              </a:solidFill>
              <a:effectLst/>
            </a:endParaRPr>
          </a:p>
          <a:p>
            <a:pPr algn="l"/>
            <a:r>
              <a:rPr lang="en-GB" sz="1100" b="0" i="0" u="none" strike="noStrike" dirty="0">
                <a:solidFill>
                  <a:srgbClr val="000000"/>
                </a:solidFill>
                <a:effectLst/>
              </a:rPr>
              <a:t>By incorporating these elements, the "Year of the Year" section becomes a comprehensive platform for not only celebrating and informing but also for promoting personal growth, community engagement, and overall wellbeing among students.</a:t>
            </a:r>
          </a:p>
        </p:txBody>
      </p:sp>
    </p:spTree>
    <p:extLst>
      <p:ext uri="{BB962C8B-B14F-4D97-AF65-F5344CB8AC3E}">
        <p14:creationId xmlns:p14="http://schemas.microsoft.com/office/powerpoint/2010/main" val="1420969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182037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ircle with a number on it&#10;&#10;Description automatically generated">
            <a:extLst>
              <a:ext uri="{FF2B5EF4-FFF2-40B4-BE49-F238E27FC236}">
                <a16:creationId xmlns:a16="http://schemas.microsoft.com/office/drawing/2014/main" id="{E635255A-292B-A859-02DF-CDAD7A6919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C97C5C99-8361-8211-C07B-DD75E7CE06A8}"/>
              </a:ext>
            </a:extLst>
          </p:cNvPr>
          <p:cNvSpPr>
            <a:spLocks noGrp="1"/>
          </p:cNvSpPr>
          <p:nvPr>
            <p:ph type="title"/>
          </p:nvPr>
        </p:nvSpPr>
        <p:spPr/>
        <p:txBody>
          <a:bodyPr/>
          <a:lstStyle/>
          <a:p>
            <a:r>
              <a:rPr lang="en-GB"/>
              <a:t>Year 10</a:t>
            </a:r>
          </a:p>
        </p:txBody>
      </p:sp>
      <p:pic>
        <p:nvPicPr>
          <p:cNvPr id="3" name="Picture 2" descr="A blue and yellow paper airplane with a yellow envelope&#10;&#10;Description automatically generated">
            <a:extLst>
              <a:ext uri="{FF2B5EF4-FFF2-40B4-BE49-F238E27FC236}">
                <a16:creationId xmlns:a16="http://schemas.microsoft.com/office/drawing/2014/main" id="{EAA1A06F-D1CC-D56F-F88C-C98C95D21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5391" y="114612"/>
            <a:ext cx="1398215" cy="1398215"/>
          </a:xfrm>
          <a:prstGeom prst="rect">
            <a:avLst/>
          </a:prstGeom>
        </p:spPr>
      </p:pic>
      <p:sp>
        <p:nvSpPr>
          <p:cNvPr id="4" name="TextBox 4">
            <a:extLst>
              <a:ext uri="{FF2B5EF4-FFF2-40B4-BE49-F238E27FC236}">
                <a16:creationId xmlns:a16="http://schemas.microsoft.com/office/drawing/2014/main" id="{316BB5D4-DBBA-E658-8B01-287B2DD9B236}"/>
              </a:ext>
            </a:extLst>
          </p:cNvPr>
          <p:cNvSpPr txBox="1"/>
          <p:nvPr/>
        </p:nvSpPr>
        <p:spPr>
          <a:xfrm>
            <a:off x="350362" y="1333881"/>
            <a:ext cx="3870042" cy="4936688"/>
          </a:xfrm>
          <a:prstGeom prst="roundRect">
            <a:avLst>
              <a:gd name="adj" fmla="val 10059"/>
            </a:avLst>
          </a:prstGeom>
          <a:solidFill>
            <a:schemeClr val="bg1">
              <a:alpha val="39960"/>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200" b="1" i="0" u="none" strike="noStrike" dirty="0">
                <a:solidFill>
                  <a:srgbClr val="000000"/>
                </a:solidFill>
                <a:effectLst/>
              </a:rPr>
              <a:t>Head of Year Section Explanation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The ”Head of the Year" section in the tutor PowerPoint is a dynamic space designed to celebrate achievements, share important updates, and strengthen the sense of community within each year group. This section offers flexibility to focus on various aspects of student life, making it a powerful tool for engagement, motivation, and communication.</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In this section, tutors can highlight </a:t>
            </a:r>
            <a:r>
              <a:rPr lang="en-GB" sz="1200" b="1" i="0" u="none" strike="noStrike" dirty="0">
                <a:solidFill>
                  <a:srgbClr val="000000"/>
                </a:solidFill>
                <a:effectLst/>
              </a:rPr>
              <a:t>students who have excelled</a:t>
            </a:r>
            <a:r>
              <a:rPr lang="en-GB" sz="1200" b="0" i="0" u="none" strike="noStrike" dirty="0">
                <a:solidFill>
                  <a:srgbClr val="000000"/>
                </a:solidFill>
                <a:effectLst/>
              </a:rPr>
              <a:t> academically, shown exceptional behaviour, or made positive contributions to the school community. Recognizing these achievements boosts morale and inspires others to strive for similar success.</a:t>
            </a:r>
          </a:p>
          <a:p>
            <a:pPr algn="l"/>
            <a:endParaRPr lang="en-GB" sz="1200" b="0" i="0" u="none" strike="noStrike" dirty="0">
              <a:solidFill>
                <a:srgbClr val="000000"/>
              </a:solidFill>
              <a:effectLst/>
            </a:endParaRPr>
          </a:p>
          <a:p>
            <a:pPr algn="l"/>
            <a:r>
              <a:rPr lang="en-GB" sz="1200" b="1" i="0" u="none" strike="noStrike" dirty="0">
                <a:solidFill>
                  <a:srgbClr val="000000"/>
                </a:solidFill>
                <a:effectLst/>
              </a:rPr>
              <a:t>Year group competitions</a:t>
            </a:r>
            <a:r>
              <a:rPr lang="en-GB" sz="1200" b="0" i="0" u="none" strike="noStrike" dirty="0">
                <a:solidFill>
                  <a:srgbClr val="000000"/>
                </a:solidFill>
                <a:effectLst/>
              </a:rPr>
              <a:t> such as inter-form sports events, attendance challenges, or behaviour point contests can be promoted here, fostering healthy competition, teamwork, and year group pride.</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Tutors can also share </a:t>
            </a:r>
            <a:r>
              <a:rPr lang="en-GB" sz="1200" b="1" i="0" u="none" strike="noStrike" dirty="0">
                <a:solidFill>
                  <a:srgbClr val="000000"/>
                </a:solidFill>
                <a:effectLst/>
              </a:rPr>
              <a:t>important announcements</a:t>
            </a:r>
            <a:r>
              <a:rPr lang="en-GB" sz="1200" b="0" i="0" u="none" strike="noStrike" dirty="0">
                <a:solidFill>
                  <a:srgbClr val="000000"/>
                </a:solidFill>
                <a:effectLst/>
              </a:rPr>
              <a:t> specific to their year group, such as upcoming events, deadlines, or reminders, ensuring students are well-informed.</a:t>
            </a:r>
          </a:p>
        </p:txBody>
      </p:sp>
      <p:sp>
        <p:nvSpPr>
          <p:cNvPr id="5" name="TextBox 6">
            <a:extLst>
              <a:ext uri="{FF2B5EF4-FFF2-40B4-BE49-F238E27FC236}">
                <a16:creationId xmlns:a16="http://schemas.microsoft.com/office/drawing/2014/main" id="{839F4F7C-C214-D58D-3375-C634B2A6E701}"/>
              </a:ext>
            </a:extLst>
          </p:cNvPr>
          <p:cNvSpPr txBox="1"/>
          <p:nvPr/>
        </p:nvSpPr>
        <p:spPr>
          <a:xfrm>
            <a:off x="4350992" y="587432"/>
            <a:ext cx="7490645" cy="5669042"/>
          </a:xfrm>
          <a:prstGeom prst="roundRect">
            <a:avLst>
              <a:gd name="adj" fmla="val 5057"/>
            </a:avLst>
          </a:prstGeom>
          <a:solidFill>
            <a:schemeClr val="bg1">
              <a:alpha val="76187"/>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100" b="1" i="0" u="none" strike="noStrike" dirty="0">
                <a:solidFill>
                  <a:srgbClr val="000000"/>
                </a:solidFill>
                <a:effectLst/>
              </a:rPr>
              <a:t>Additional Elements:</a:t>
            </a:r>
          </a:p>
          <a:p>
            <a:pPr algn="l"/>
            <a:endParaRPr lang="en-GB" sz="1100" b="1" i="0" u="none" strike="noStrike" dirty="0">
              <a:solidFill>
                <a:srgbClr val="000000"/>
              </a:solidFill>
              <a:effectLst/>
            </a:endParaRPr>
          </a:p>
          <a:p>
            <a:pPr marL="228600" indent="-228600" algn="l">
              <a:buFont typeface="+mj-lt"/>
              <a:buAutoNum type="arabicPeriod"/>
            </a:pPr>
            <a:r>
              <a:rPr lang="en-GB" sz="1100" b="1" i="0" u="none" strike="noStrike" dirty="0">
                <a:solidFill>
                  <a:srgbClr val="000000"/>
                </a:solidFill>
                <a:effectLst/>
              </a:rPr>
              <a:t>Weekly Themes or Challenges:</a:t>
            </a:r>
            <a:r>
              <a:rPr lang="en-GB" sz="1100" b="0" i="0" u="none" strike="noStrike" dirty="0">
                <a:solidFill>
                  <a:srgbClr val="000000"/>
                </a:solidFill>
                <a:effectLst/>
              </a:rPr>
              <a:t> Introduce a weekly theme or challenge focused on personal growth, like "Kindness Week" or "Mindfulness Challenge." Encourage students to participate and share their experiences.</a:t>
            </a:r>
          </a:p>
          <a:p>
            <a:pPr marL="228600" indent="-228600" algn="l">
              <a:buFont typeface="+mj-lt"/>
              <a:buAutoNum type="arabicPeriod"/>
            </a:pPr>
            <a:r>
              <a:rPr lang="en-GB" sz="1100" b="1" i="0" u="none" strike="noStrike" dirty="0">
                <a:solidFill>
                  <a:srgbClr val="000000"/>
                </a:solidFill>
                <a:effectLst/>
              </a:rPr>
              <a:t>Student Voice or Feedback:</a:t>
            </a:r>
            <a:r>
              <a:rPr lang="en-GB" sz="1100" b="0" i="0" u="none" strike="noStrike" dirty="0">
                <a:solidFill>
                  <a:srgbClr val="000000"/>
                </a:solidFill>
                <a:effectLst/>
              </a:rPr>
              <a:t> Create a space for students to share their thoughts or feedback through a poll, suggestion box, or weekly question, empowering them to take an active role in their school experience.</a:t>
            </a:r>
          </a:p>
          <a:p>
            <a:pPr marL="228600" indent="-228600" algn="l">
              <a:buFont typeface="+mj-lt"/>
              <a:buAutoNum type="arabicPeriod"/>
            </a:pPr>
            <a:r>
              <a:rPr lang="en-GB" sz="1100" b="1" i="0" u="none" strike="noStrike" dirty="0">
                <a:solidFill>
                  <a:srgbClr val="000000"/>
                </a:solidFill>
                <a:effectLst/>
              </a:rPr>
              <a:t>Peer Mentoring Opportunities:</a:t>
            </a:r>
            <a:r>
              <a:rPr lang="en-GB" sz="1100" b="0" i="0" u="none" strike="noStrike" dirty="0">
                <a:solidFill>
                  <a:srgbClr val="000000"/>
                </a:solidFill>
                <a:effectLst/>
              </a:rPr>
              <a:t> Highlight opportunities for peer mentoring, where older students support younger ones with academic or personal challenges, fostering a supportive community.</a:t>
            </a:r>
          </a:p>
          <a:p>
            <a:pPr marL="228600" indent="-228600" algn="l">
              <a:buFont typeface="+mj-lt"/>
              <a:buAutoNum type="arabicPeriod"/>
            </a:pPr>
            <a:r>
              <a:rPr lang="en-GB" sz="1100" b="1" i="0" u="none" strike="noStrike" dirty="0">
                <a:solidFill>
                  <a:srgbClr val="000000"/>
                </a:solidFill>
                <a:effectLst/>
              </a:rPr>
              <a:t>Extracurricular Spotlight:</a:t>
            </a:r>
            <a:r>
              <a:rPr lang="en-GB" sz="1100" b="0" i="0" u="none" strike="noStrike" dirty="0">
                <a:solidFill>
                  <a:srgbClr val="000000"/>
                </a:solidFill>
                <a:effectLst/>
              </a:rPr>
              <a:t> Feature extracurricular activities or clubs specific to the year group, encouraging students to explore interests beyond the classroom.</a:t>
            </a:r>
          </a:p>
          <a:p>
            <a:pPr marL="228600" indent="-228600" algn="l">
              <a:buFont typeface="+mj-lt"/>
              <a:buAutoNum type="arabicPeriod"/>
            </a:pPr>
            <a:r>
              <a:rPr lang="en-GB" sz="1100" b="1" i="0" u="none" strike="noStrike" dirty="0">
                <a:solidFill>
                  <a:srgbClr val="000000"/>
                </a:solidFill>
                <a:effectLst/>
              </a:rPr>
              <a:t>Quote or Thought of the Week:</a:t>
            </a:r>
            <a:r>
              <a:rPr lang="en-GB" sz="1100" b="0" i="0" u="none" strike="noStrike" dirty="0">
                <a:solidFill>
                  <a:srgbClr val="000000"/>
                </a:solidFill>
                <a:effectLst/>
              </a:rPr>
              <a:t> Share an inspirational quote or thought that aligns with the school’s values, prompting students to reflect on their personal growth and attitudes.</a:t>
            </a:r>
          </a:p>
          <a:p>
            <a:pPr marL="228600" indent="-228600" algn="l">
              <a:buFont typeface="+mj-lt"/>
              <a:buAutoNum type="arabicPeriod"/>
            </a:pPr>
            <a:r>
              <a:rPr lang="en-GB" sz="1100" b="1" i="0" u="none" strike="noStrike" dirty="0">
                <a:solidFill>
                  <a:srgbClr val="000000"/>
                </a:solidFill>
                <a:effectLst/>
              </a:rPr>
              <a:t>Career or Future Focus:</a:t>
            </a:r>
            <a:r>
              <a:rPr lang="en-GB" sz="1100" b="0" i="0" u="none" strike="noStrike" dirty="0">
                <a:solidFill>
                  <a:srgbClr val="000000"/>
                </a:solidFill>
                <a:effectLst/>
              </a:rPr>
              <a:t> Occasionally include information about careers, future study options, or inspirational stories related to their future aspirations, helping students start thinking about their long-term goals.</a:t>
            </a:r>
          </a:p>
          <a:p>
            <a:pPr marL="228600" indent="-228600" algn="l">
              <a:buFont typeface="+mj-lt"/>
              <a:buAutoNum type="arabicPeriod"/>
            </a:pPr>
            <a:r>
              <a:rPr lang="en-GB" sz="1100" b="1" i="0" u="none" strike="noStrike" dirty="0">
                <a:solidFill>
                  <a:srgbClr val="000000"/>
                </a:solidFill>
                <a:effectLst/>
              </a:rPr>
              <a:t>Health and Wellbeing Tips:</a:t>
            </a:r>
            <a:r>
              <a:rPr lang="en-GB" sz="1100" b="0" i="0" u="none" strike="noStrike" dirty="0">
                <a:solidFill>
                  <a:srgbClr val="000000"/>
                </a:solidFill>
                <a:effectLst/>
              </a:rPr>
              <a:t> Offer simple health and wellbeing tips, like the importance of sleep, staying hydrated, or managing stress, tailored to the specific needs of the year group.</a:t>
            </a:r>
          </a:p>
          <a:p>
            <a:pPr marL="228600" indent="-228600" algn="l">
              <a:buFont typeface="+mj-lt"/>
              <a:buAutoNum type="arabicPeriod"/>
            </a:pPr>
            <a:r>
              <a:rPr lang="en-GB" sz="1100" b="1" i="0" u="none" strike="noStrike" dirty="0">
                <a:solidFill>
                  <a:srgbClr val="000000"/>
                </a:solidFill>
                <a:effectLst/>
              </a:rPr>
              <a:t>Parental Involvement:</a:t>
            </a:r>
            <a:r>
              <a:rPr lang="en-GB" sz="1100" b="0" i="0" u="none" strike="noStrike" dirty="0">
                <a:solidFill>
                  <a:srgbClr val="000000"/>
                </a:solidFill>
                <a:effectLst/>
              </a:rPr>
              <a:t> Include updates or information on how parents can get involved in school activities, or share important dates like upcoming parent-teacher meetings.</a:t>
            </a:r>
          </a:p>
          <a:p>
            <a:pPr algn="l">
              <a:buFont typeface="+mj-lt"/>
              <a:buAutoNum type="arabicPeriod"/>
            </a:pPr>
            <a:endParaRPr lang="en-GB" sz="1100" b="0" i="0" u="none" strike="noStrike" dirty="0">
              <a:solidFill>
                <a:srgbClr val="000000"/>
              </a:solidFill>
              <a:effectLst/>
            </a:endParaRPr>
          </a:p>
          <a:p>
            <a:pPr algn="l"/>
            <a:r>
              <a:rPr lang="en-GB" sz="1100" b="1" i="0" u="none" strike="noStrike" dirty="0">
                <a:solidFill>
                  <a:srgbClr val="000000"/>
                </a:solidFill>
                <a:effectLst/>
              </a:rPr>
              <a:t>Example:</a:t>
            </a:r>
          </a:p>
          <a:p>
            <a:pPr algn="l"/>
            <a:r>
              <a:rPr lang="en-GB" sz="1100" b="1" i="0" u="none" strike="noStrike" dirty="0">
                <a:solidFill>
                  <a:srgbClr val="000000"/>
                </a:solidFill>
                <a:effectLst/>
              </a:rPr>
              <a:t>Year 9 Focus of the Week:</a:t>
            </a:r>
            <a:endParaRPr lang="en-GB" sz="1100" b="0" i="0" u="none" strike="noStrike" dirty="0">
              <a:solidFill>
                <a:srgbClr val="000000"/>
              </a:solidFill>
              <a:effectLst/>
            </a:endParaRPr>
          </a:p>
          <a:p>
            <a:pPr marL="171450" indent="-171450" algn="l">
              <a:buFont typeface="Arial" panose="020B0604020202020204" pitchFamily="34" charset="0"/>
              <a:buChar char="•"/>
            </a:pPr>
            <a:r>
              <a:rPr lang="en-GB" sz="1100" b="1" i="0" u="none" strike="noStrike" dirty="0">
                <a:solidFill>
                  <a:srgbClr val="000000"/>
                </a:solidFill>
                <a:effectLst/>
              </a:rPr>
              <a:t>Student Shoutout:</a:t>
            </a:r>
            <a:r>
              <a:rPr lang="en-GB" sz="1100" b="0" i="0" u="none" strike="noStrike" dirty="0">
                <a:solidFill>
                  <a:srgbClr val="000000"/>
                </a:solidFill>
                <a:effectLst/>
              </a:rPr>
              <a:t> Congratulations to Jack Thompson for outstanding effort in the history project!</a:t>
            </a:r>
          </a:p>
          <a:p>
            <a:pPr marL="171450" indent="-171450" algn="l">
              <a:buFont typeface="Arial" panose="020B0604020202020204" pitchFamily="34" charset="0"/>
              <a:buChar char="•"/>
            </a:pPr>
            <a:r>
              <a:rPr lang="en-GB" sz="1100" b="1" i="0" u="none" strike="noStrike" dirty="0">
                <a:solidFill>
                  <a:srgbClr val="000000"/>
                </a:solidFill>
                <a:effectLst/>
              </a:rPr>
              <a:t>Inter-Form Competition:</a:t>
            </a:r>
            <a:r>
              <a:rPr lang="en-GB" sz="1100" b="0" i="0" u="none" strike="noStrike" dirty="0">
                <a:solidFill>
                  <a:srgbClr val="000000"/>
                </a:solidFill>
                <a:effectLst/>
              </a:rPr>
              <a:t> Year 9 inter-form quiz competition this Friday—let's see which form has the sharpest minds!</a:t>
            </a:r>
          </a:p>
          <a:p>
            <a:pPr marL="171450" indent="-171450" algn="l">
              <a:buFont typeface="Arial" panose="020B0604020202020204" pitchFamily="34" charset="0"/>
              <a:buChar char="•"/>
            </a:pPr>
            <a:r>
              <a:rPr lang="en-GB" sz="1100" b="1" i="0" u="none" strike="noStrike" dirty="0">
                <a:solidFill>
                  <a:srgbClr val="000000"/>
                </a:solidFill>
                <a:effectLst/>
              </a:rPr>
              <a:t>Attendance Challenge:</a:t>
            </a:r>
            <a:r>
              <a:rPr lang="en-GB" sz="1100" b="0" i="0" u="none" strike="noStrike" dirty="0">
                <a:solidFill>
                  <a:srgbClr val="000000"/>
                </a:solidFill>
                <a:effectLst/>
              </a:rPr>
              <a:t> Form 9C is leading with 97% attendance—who will take the top spot next week?</a:t>
            </a:r>
          </a:p>
          <a:p>
            <a:pPr marL="171450" indent="-171450" algn="l">
              <a:buFont typeface="Arial" panose="020B0604020202020204" pitchFamily="34" charset="0"/>
              <a:buChar char="•"/>
            </a:pPr>
            <a:r>
              <a:rPr lang="en-GB" sz="1100" b="1" i="0" u="none" strike="noStrike" dirty="0">
                <a:solidFill>
                  <a:srgbClr val="000000"/>
                </a:solidFill>
                <a:effectLst/>
              </a:rPr>
              <a:t>Weekly Theme:</a:t>
            </a:r>
            <a:r>
              <a:rPr lang="en-GB" sz="1100" b="0" i="0" u="none" strike="noStrike" dirty="0">
                <a:solidFill>
                  <a:srgbClr val="000000"/>
                </a:solidFill>
                <a:effectLst/>
              </a:rPr>
              <a:t> "Respect Week"—Focus on showing respect to everyone in school. How can you make a difference?</a:t>
            </a:r>
          </a:p>
          <a:p>
            <a:pPr marL="171450" indent="-171450" algn="l">
              <a:buFont typeface="Arial" panose="020B0604020202020204" pitchFamily="34" charset="0"/>
              <a:buChar char="•"/>
            </a:pPr>
            <a:r>
              <a:rPr lang="en-GB" sz="1100" b="1" i="0" u="none" strike="noStrike" dirty="0">
                <a:solidFill>
                  <a:srgbClr val="000000"/>
                </a:solidFill>
                <a:effectLst/>
              </a:rPr>
              <a:t>Extracurricular Spotlight:</a:t>
            </a:r>
            <a:r>
              <a:rPr lang="en-GB" sz="1100" b="0" i="0" u="none" strike="noStrike" dirty="0">
                <a:solidFill>
                  <a:srgbClr val="000000"/>
                </a:solidFill>
                <a:effectLst/>
              </a:rPr>
              <a:t> Join the Year 9 Debate Club on Tuesdays after school to sharpen your speaking skills.</a:t>
            </a:r>
          </a:p>
          <a:p>
            <a:pPr marL="171450" indent="-171450" algn="l">
              <a:buFont typeface="Arial" panose="020B0604020202020204" pitchFamily="34" charset="0"/>
              <a:buChar char="•"/>
            </a:pPr>
            <a:r>
              <a:rPr lang="en-GB" sz="1100" b="1" i="0" u="none" strike="noStrike" dirty="0">
                <a:solidFill>
                  <a:srgbClr val="000000"/>
                </a:solidFill>
                <a:effectLst/>
              </a:rPr>
              <a:t>Health Tip:</a:t>
            </a:r>
            <a:r>
              <a:rPr lang="en-GB" sz="1100" b="0" i="0" u="none" strike="noStrike" dirty="0">
                <a:solidFill>
                  <a:srgbClr val="000000"/>
                </a:solidFill>
                <a:effectLst/>
              </a:rPr>
              <a:t> Remember to get at least 8 hours of sleep each night to stay focused and energised during the school day.</a:t>
            </a:r>
          </a:p>
          <a:p>
            <a:pPr marL="171450" indent="-171450" algn="l">
              <a:buFont typeface="Arial" panose="020B0604020202020204" pitchFamily="34" charset="0"/>
              <a:buChar char="•"/>
            </a:pPr>
            <a:r>
              <a:rPr lang="en-GB" sz="1100" b="1" i="0" u="none" strike="noStrike" dirty="0">
                <a:solidFill>
                  <a:srgbClr val="000000"/>
                </a:solidFill>
                <a:effectLst/>
              </a:rPr>
              <a:t>Parental Involvement:</a:t>
            </a:r>
            <a:r>
              <a:rPr lang="en-GB" sz="1100" b="0" i="0" u="none" strike="noStrike" dirty="0">
                <a:solidFill>
                  <a:srgbClr val="000000"/>
                </a:solidFill>
                <a:effectLst/>
              </a:rPr>
              <a:t> Don’t forget, parent-teacher conferences are coming up next Wednesday. Remind your parents to book an appointment.</a:t>
            </a:r>
          </a:p>
          <a:p>
            <a:pPr algn="l"/>
            <a:endParaRPr lang="en-GB" sz="1100" b="0" i="0" u="none" strike="noStrike" dirty="0">
              <a:solidFill>
                <a:srgbClr val="000000"/>
              </a:solidFill>
              <a:effectLst/>
            </a:endParaRPr>
          </a:p>
          <a:p>
            <a:pPr algn="l"/>
            <a:r>
              <a:rPr lang="en-GB" sz="1100" b="0" i="0" u="none" strike="noStrike" dirty="0">
                <a:solidFill>
                  <a:srgbClr val="000000"/>
                </a:solidFill>
                <a:effectLst/>
              </a:rPr>
              <a:t>By incorporating these elements, the "Year of the Year" section becomes a comprehensive platform for not only celebrating and informing but also for promoting personal growth, community engagement, and overall wellbeing among students.</a:t>
            </a:r>
          </a:p>
        </p:txBody>
      </p:sp>
    </p:spTree>
    <p:extLst>
      <p:ext uri="{BB962C8B-B14F-4D97-AF65-F5344CB8AC3E}">
        <p14:creationId xmlns:p14="http://schemas.microsoft.com/office/powerpoint/2010/main" val="118066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1948510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0C3387F-8C1F-52B0-ED42-AEA8DC72D958}"/>
              </a:ext>
            </a:extLst>
          </p:cNvPr>
          <p:cNvGrpSpPr/>
          <p:nvPr/>
        </p:nvGrpSpPr>
        <p:grpSpPr>
          <a:xfrm>
            <a:off x="11092749" y="0"/>
            <a:ext cx="1099255" cy="1077184"/>
            <a:chOff x="3589784" y="4036341"/>
            <a:chExt cx="1099255" cy="1077184"/>
          </a:xfrm>
        </p:grpSpPr>
        <p:sp>
          <p:nvSpPr>
            <p:cNvPr id="10" name="Rounded Rectangle 31">
              <a:extLst>
                <a:ext uri="{FF2B5EF4-FFF2-40B4-BE49-F238E27FC236}">
                  <a16:creationId xmlns:a16="http://schemas.microsoft.com/office/drawing/2014/main" id="{C12C07A6-811F-FCE3-AC8F-77369D137DE8}"/>
                </a:ext>
              </a:extLst>
            </p:cNvPr>
            <p:cNvSpPr/>
            <p:nvPr/>
          </p:nvSpPr>
          <p:spPr>
            <a:xfrm>
              <a:off x="3589784" y="4036341"/>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11" name="Picture 10" descr="A calendar with a note&#10;&#10;Description automatically generated with medium confidence">
              <a:hlinkClick r:id="rId2" action="ppaction://hlinksldjump"/>
              <a:extLst>
                <a:ext uri="{FF2B5EF4-FFF2-40B4-BE49-F238E27FC236}">
                  <a16:creationId xmlns:a16="http://schemas.microsoft.com/office/drawing/2014/main" id="{9D05A975-B557-1264-6AC1-D683E31EFA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9393" y="4124916"/>
              <a:ext cx="900035" cy="900035"/>
            </a:xfrm>
            <a:prstGeom prst="roundRect">
              <a:avLst>
                <a:gd name="adj" fmla="val 24665"/>
              </a:avLst>
            </a:prstGeom>
            <a:solidFill>
              <a:srgbClr val="FFFFFF">
                <a:shade val="85000"/>
              </a:srgbClr>
            </a:solidFill>
            <a:ln>
              <a:noFill/>
            </a:ln>
            <a:effectLst/>
          </p:spPr>
        </p:pic>
      </p:grpSp>
      <p:pic>
        <p:nvPicPr>
          <p:cNvPr id="3" name="Picture 2">
            <a:extLst>
              <a:ext uri="{FF2B5EF4-FFF2-40B4-BE49-F238E27FC236}">
                <a16:creationId xmlns:a16="http://schemas.microsoft.com/office/drawing/2014/main" id="{6A9CABA8-4F3C-0741-7AF2-BEDF56489ABB}"/>
              </a:ext>
            </a:extLst>
          </p:cNvPr>
          <p:cNvPicPr>
            <a:picLocks noChangeAspect="1"/>
          </p:cNvPicPr>
          <p:nvPr/>
        </p:nvPicPr>
        <p:blipFill rotWithShape="1">
          <a:blip r:embed="rId4"/>
          <a:srcRect l="24260" t="11853" r="26263" b="9777"/>
          <a:stretch/>
        </p:blipFill>
        <p:spPr>
          <a:xfrm>
            <a:off x="837970" y="88575"/>
            <a:ext cx="745987" cy="760360"/>
          </a:xfrm>
          <a:prstGeom prst="roundRect">
            <a:avLst>
              <a:gd name="adj" fmla="val 26251"/>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FF362686-A712-14C2-6F23-7373431C6995}"/>
              </a:ext>
            </a:extLst>
          </p:cNvPr>
          <p:cNvPicPr>
            <a:picLocks noChangeAspect="1"/>
          </p:cNvPicPr>
          <p:nvPr/>
        </p:nvPicPr>
        <p:blipFill rotWithShape="1">
          <a:blip r:embed="rId5"/>
          <a:srcRect l="25873" t="19329" r="35487" b="19455"/>
          <a:stretch/>
        </p:blipFill>
        <p:spPr>
          <a:xfrm>
            <a:off x="10192735" y="3759845"/>
            <a:ext cx="1899658" cy="30095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AutoShape 2" descr="Photos: D-Day landings in Normandy, 6th June 1944 - Birmingham Live">
            <a:extLst>
              <a:ext uri="{FF2B5EF4-FFF2-40B4-BE49-F238E27FC236}">
                <a16:creationId xmlns:a16="http://schemas.microsoft.com/office/drawing/2014/main" id="{C99E6087-FF61-EFA1-2B7B-E52476816C5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82C03694-BD43-A2D3-12E5-DF36AC8F7026}"/>
              </a:ext>
            </a:extLst>
          </p:cNvPr>
          <p:cNvSpPr txBox="1"/>
          <p:nvPr/>
        </p:nvSpPr>
        <p:spPr>
          <a:xfrm>
            <a:off x="662774" y="326663"/>
            <a:ext cx="10330364" cy="6509474"/>
          </a:xfrm>
          <a:prstGeom prst="rect">
            <a:avLst/>
          </a:prstGeom>
          <a:noFill/>
        </p:spPr>
        <p:txBody>
          <a:bodyPr wrap="square">
            <a:spAutoFit/>
          </a:bodyPr>
          <a:lstStyle/>
          <a:p>
            <a:pPr algn="ctr"/>
            <a:r>
              <a:rPr lang="en-GB" sz="1600" b="1" i="0" u="none" strike="noStrike" dirty="0">
                <a:solidFill>
                  <a:srgbClr val="000000"/>
                </a:solidFill>
                <a:effectLst/>
              </a:rPr>
              <a:t>Key Information for Today Section Explanation</a:t>
            </a:r>
          </a:p>
          <a:p>
            <a:pPr algn="ctr"/>
            <a:endParaRPr lang="en-GB" sz="1600" b="1" i="0" u="none" strike="noStrike" dirty="0">
              <a:solidFill>
                <a:srgbClr val="000000"/>
              </a:solidFill>
              <a:effectLst/>
            </a:endParaRPr>
          </a:p>
          <a:p>
            <a:pPr algn="l"/>
            <a:r>
              <a:rPr lang="en-GB" sz="1100" b="0" i="0" u="none" strike="noStrike" dirty="0">
                <a:solidFill>
                  <a:srgbClr val="000000"/>
                </a:solidFill>
                <a:effectLst/>
              </a:rPr>
              <a:t>The </a:t>
            </a:r>
            <a:r>
              <a:rPr lang="en-GB" sz="1100" b="1" i="0" u="none" strike="noStrike" dirty="0">
                <a:solidFill>
                  <a:srgbClr val="000000"/>
                </a:solidFill>
                <a:effectLst/>
              </a:rPr>
              <a:t>Key Information for Today</a:t>
            </a:r>
            <a:r>
              <a:rPr lang="en-GB" sz="1100" b="0" i="0" u="none" strike="noStrike" dirty="0">
                <a:solidFill>
                  <a:srgbClr val="000000"/>
                </a:solidFill>
                <a:effectLst/>
              </a:rPr>
              <a:t> section in the tutor PowerPoint is vital for ensuring that students are well-informed about any important updates or changes that could affect their day. This section provides a quick and easy reference point for announcements, room changes, schedule adjustments, or other critical information that students need to know to navigate their school day smoothly.</a:t>
            </a:r>
          </a:p>
          <a:p>
            <a:pPr algn="l"/>
            <a:endParaRPr lang="en-GB" sz="1100" b="0" i="0" u="none" strike="noStrike" dirty="0">
              <a:solidFill>
                <a:srgbClr val="000000"/>
              </a:solidFill>
              <a:effectLst/>
            </a:endParaRPr>
          </a:p>
          <a:p>
            <a:pPr algn="l"/>
            <a:r>
              <a:rPr lang="en-GB" sz="1100" b="1" i="0" u="none" strike="noStrike" dirty="0">
                <a:solidFill>
                  <a:srgbClr val="000000"/>
                </a:solidFill>
                <a:effectLst/>
              </a:rPr>
              <a:t>Key Points to Include:</a:t>
            </a:r>
          </a:p>
          <a:p>
            <a:pPr algn="l"/>
            <a:endParaRPr lang="en-GB" sz="1100" b="1" i="0" u="none" strike="noStrike" dirty="0">
              <a:solidFill>
                <a:srgbClr val="000000"/>
              </a:solidFill>
              <a:effectLst/>
            </a:endParaRPr>
          </a:p>
          <a:p>
            <a:pPr marL="228600" indent="-228600" algn="l">
              <a:buFont typeface="+mj-lt"/>
              <a:buAutoNum type="arabicPeriod"/>
            </a:pPr>
            <a:r>
              <a:rPr lang="en-GB" sz="1100" b="1" i="0" u="none" strike="noStrike" dirty="0">
                <a:solidFill>
                  <a:srgbClr val="000000"/>
                </a:solidFill>
                <a:effectLst/>
              </a:rPr>
              <a:t>Room Changes:</a:t>
            </a:r>
            <a:endParaRPr lang="en-GB" sz="1100" b="0" i="0" u="none" strike="noStrike" dirty="0">
              <a:solidFill>
                <a:srgbClr val="000000"/>
              </a:solidFill>
              <a:effectLst/>
            </a:endParaRPr>
          </a:p>
          <a:p>
            <a:pPr marL="685800" lvl="1" indent="-228600" algn="l">
              <a:buFont typeface="Arial" panose="020B0604020202020204" pitchFamily="34" charset="0"/>
              <a:buChar char="•"/>
            </a:pPr>
            <a:r>
              <a:rPr lang="en-GB" sz="1100" b="0" i="0" u="none" strike="noStrike" dirty="0">
                <a:solidFill>
                  <a:srgbClr val="000000"/>
                </a:solidFill>
                <a:effectLst/>
              </a:rPr>
              <a:t>List any room changes for the day, specifying which classes are affected, the original room, and the new room. This helps prevent confusion and ensures students are in the right place at the right time.</a:t>
            </a:r>
          </a:p>
          <a:p>
            <a:pPr marL="228600" indent="-228600" algn="l">
              <a:buFont typeface="+mj-lt"/>
              <a:buAutoNum type="arabicPeriod"/>
            </a:pPr>
            <a:r>
              <a:rPr lang="en-GB" sz="1100" b="1" i="0" u="none" strike="noStrike" dirty="0">
                <a:solidFill>
                  <a:srgbClr val="000000"/>
                </a:solidFill>
                <a:effectLst/>
              </a:rPr>
              <a:t>Schedule Adjustments:</a:t>
            </a:r>
            <a:endParaRPr lang="en-GB" sz="1100" b="0" i="0" u="none" strike="noStrike" dirty="0">
              <a:solidFill>
                <a:srgbClr val="000000"/>
              </a:solidFill>
              <a:effectLst/>
            </a:endParaRPr>
          </a:p>
          <a:p>
            <a:pPr marL="685800" lvl="1" indent="-228600" algn="l">
              <a:buFont typeface="Arial" panose="020B0604020202020204" pitchFamily="34" charset="0"/>
              <a:buChar char="•"/>
            </a:pPr>
            <a:r>
              <a:rPr lang="en-GB" sz="1100" b="0" i="0" u="none" strike="noStrike" dirty="0">
                <a:solidFill>
                  <a:srgbClr val="000000"/>
                </a:solidFill>
                <a:effectLst/>
              </a:rPr>
              <a:t>Include any changes to the daily schedule, such as altered start times, assembly periods, or special events that might impact the usual timetable.</a:t>
            </a:r>
          </a:p>
          <a:p>
            <a:pPr marL="228600" indent="-228600" algn="l">
              <a:buFont typeface="+mj-lt"/>
              <a:buAutoNum type="arabicPeriod"/>
            </a:pPr>
            <a:r>
              <a:rPr lang="en-GB" sz="1100" b="1" i="0" u="none" strike="noStrike" dirty="0">
                <a:solidFill>
                  <a:srgbClr val="000000"/>
                </a:solidFill>
                <a:effectLst/>
              </a:rPr>
              <a:t>Events and Activities:</a:t>
            </a:r>
            <a:endParaRPr lang="en-GB" sz="1100" b="0" i="0" u="none" strike="noStrike" dirty="0">
              <a:solidFill>
                <a:srgbClr val="000000"/>
              </a:solidFill>
              <a:effectLst/>
            </a:endParaRPr>
          </a:p>
          <a:p>
            <a:pPr marL="685800" lvl="1" indent="-228600" algn="l">
              <a:buFont typeface="Arial" panose="020B0604020202020204" pitchFamily="34" charset="0"/>
              <a:buChar char="•"/>
            </a:pPr>
            <a:r>
              <a:rPr lang="en-GB" sz="1100" b="0" i="0" u="none" strike="noStrike" dirty="0">
                <a:solidFill>
                  <a:srgbClr val="000000"/>
                </a:solidFill>
                <a:effectLst/>
              </a:rPr>
              <a:t>Remind students of any events or activities happening that day, such as sports matches, club meetings, or rehearsals. This ensures students are prepared and don’t miss out on opportunities.</a:t>
            </a:r>
          </a:p>
          <a:p>
            <a:pPr marL="685800" lvl="1" indent="-228600" algn="l">
              <a:buFont typeface="Arial" panose="020B0604020202020204" pitchFamily="34" charset="0"/>
              <a:buChar char="•"/>
            </a:pPr>
            <a:endParaRPr lang="en-GB" sz="1100" b="0" i="0" u="none" strike="noStrike" dirty="0">
              <a:solidFill>
                <a:srgbClr val="000000"/>
              </a:solidFill>
              <a:effectLst/>
            </a:endParaRPr>
          </a:p>
          <a:p>
            <a:pPr algn="l"/>
            <a:r>
              <a:rPr lang="en-GB" sz="1100" b="1" i="0" u="none" strike="noStrike" dirty="0">
                <a:solidFill>
                  <a:srgbClr val="000000"/>
                </a:solidFill>
                <a:effectLst/>
              </a:rPr>
              <a:t>Example:</a:t>
            </a:r>
          </a:p>
          <a:p>
            <a:pPr algn="l"/>
            <a:endParaRPr lang="en-GB" sz="1100" b="1" i="0" u="none" strike="noStrike" dirty="0">
              <a:solidFill>
                <a:srgbClr val="000000"/>
              </a:solidFill>
              <a:effectLst/>
            </a:endParaRPr>
          </a:p>
          <a:p>
            <a:pPr algn="l"/>
            <a:r>
              <a:rPr lang="en-GB" sz="1100" b="1" i="0" u="none" strike="noStrike" dirty="0">
                <a:solidFill>
                  <a:srgbClr val="000000"/>
                </a:solidFill>
                <a:effectLst/>
              </a:rPr>
              <a:t>Key Information for Today:</a:t>
            </a:r>
          </a:p>
          <a:p>
            <a:pPr marL="171450" indent="-171450" algn="l">
              <a:buFont typeface="Arial" panose="020B0604020202020204" pitchFamily="34" charset="0"/>
              <a:buChar char="•"/>
            </a:pPr>
            <a:endParaRPr lang="en-GB" sz="1100" b="0" i="0" u="none" strike="noStrike" dirty="0">
              <a:solidFill>
                <a:srgbClr val="000000"/>
              </a:solidFill>
              <a:effectLst/>
            </a:endParaRPr>
          </a:p>
          <a:p>
            <a:pPr marL="228600" indent="-228600" algn="l">
              <a:buFont typeface="+mj-lt"/>
              <a:buAutoNum type="arabicPeriod"/>
            </a:pPr>
            <a:r>
              <a:rPr lang="en-GB" sz="1100" b="1" i="0" u="none" strike="noStrike" dirty="0">
                <a:solidFill>
                  <a:srgbClr val="000000"/>
                </a:solidFill>
                <a:effectLst/>
              </a:rPr>
              <a:t>Room Changes:</a:t>
            </a:r>
            <a:endParaRPr lang="en-GB" sz="1100" b="0" i="0" u="none" strike="noStrike" dirty="0">
              <a:solidFill>
                <a:srgbClr val="000000"/>
              </a:solidFill>
              <a:effectLst/>
            </a:endParaRPr>
          </a:p>
          <a:p>
            <a:pPr marL="628650" lvl="1" indent="-171450" algn="l">
              <a:buFont typeface="Arial" panose="020B0604020202020204" pitchFamily="34" charset="0"/>
              <a:buChar char="•"/>
            </a:pPr>
            <a:r>
              <a:rPr lang="en-GB" sz="1100" b="0" i="0" u="none" strike="noStrike" dirty="0">
                <a:solidFill>
                  <a:srgbClr val="000000"/>
                </a:solidFill>
                <a:effectLst/>
              </a:rPr>
              <a:t>English 9A – Room 15 to Room 22</a:t>
            </a:r>
          </a:p>
          <a:p>
            <a:pPr marL="628650" lvl="1" indent="-171450" algn="l">
              <a:buFont typeface="Arial" panose="020B0604020202020204" pitchFamily="34" charset="0"/>
              <a:buChar char="•"/>
            </a:pPr>
            <a:r>
              <a:rPr lang="en-GB" sz="1100" b="0" i="0" u="none" strike="noStrike" dirty="0">
                <a:solidFill>
                  <a:srgbClr val="000000"/>
                </a:solidFill>
                <a:effectLst/>
              </a:rPr>
              <a:t>Maths 10B – Room 3 to Room 7</a:t>
            </a:r>
          </a:p>
          <a:p>
            <a:pPr marL="228600" indent="-228600" algn="l">
              <a:buFont typeface="+mj-lt"/>
              <a:buAutoNum type="arabicPeriod"/>
            </a:pPr>
            <a:r>
              <a:rPr lang="en-GB" sz="1100" b="1" i="0" u="none" strike="noStrike" dirty="0">
                <a:solidFill>
                  <a:srgbClr val="000000"/>
                </a:solidFill>
                <a:effectLst/>
              </a:rPr>
              <a:t>Schedule Adjustment:</a:t>
            </a:r>
            <a:endParaRPr lang="en-GB" sz="1100" b="0" i="0" u="none" strike="noStrike" dirty="0">
              <a:solidFill>
                <a:srgbClr val="000000"/>
              </a:solidFill>
              <a:effectLst/>
            </a:endParaRPr>
          </a:p>
          <a:p>
            <a:pPr marL="628650" lvl="1" indent="-171450" algn="l">
              <a:buFont typeface="Arial" panose="020B0604020202020204" pitchFamily="34" charset="0"/>
              <a:buChar char="•"/>
            </a:pPr>
            <a:r>
              <a:rPr lang="en-GB" sz="1100" b="0" i="0" u="none" strike="noStrike" dirty="0">
                <a:solidFill>
                  <a:srgbClr val="000000"/>
                </a:solidFill>
                <a:effectLst/>
              </a:rPr>
              <a:t>Assembly at 10:00 AM in the main hall – Form time shortened to 15 minutes.</a:t>
            </a:r>
          </a:p>
          <a:p>
            <a:pPr marL="228600" indent="-228600" algn="l">
              <a:buFont typeface="+mj-lt"/>
              <a:buAutoNum type="arabicPeriod"/>
            </a:pPr>
            <a:r>
              <a:rPr lang="en-GB" sz="1100" b="1" i="0" u="none" strike="noStrike" dirty="0">
                <a:solidFill>
                  <a:srgbClr val="000000"/>
                </a:solidFill>
                <a:effectLst/>
              </a:rPr>
              <a:t>Important Announcements:</a:t>
            </a:r>
            <a:endParaRPr lang="en-GB" sz="1100" b="0" i="0" u="none" strike="noStrike" dirty="0">
              <a:solidFill>
                <a:srgbClr val="000000"/>
              </a:solidFill>
              <a:effectLst/>
            </a:endParaRPr>
          </a:p>
          <a:p>
            <a:pPr marL="628650" lvl="1" indent="-171450" algn="l">
              <a:buFont typeface="Arial" panose="020B0604020202020204" pitchFamily="34" charset="0"/>
              <a:buChar char="•"/>
            </a:pPr>
            <a:r>
              <a:rPr lang="en-GB" sz="1100" b="0" i="0" u="none" strike="noStrike" dirty="0">
                <a:solidFill>
                  <a:srgbClr val="000000"/>
                </a:solidFill>
                <a:effectLst/>
              </a:rPr>
              <a:t>Year 11 mock exams start next week – final revision sessions today during lunch.</a:t>
            </a:r>
          </a:p>
          <a:p>
            <a:pPr marL="228600" indent="-228600" algn="l">
              <a:buFont typeface="+mj-lt"/>
              <a:buAutoNum type="arabicPeriod"/>
            </a:pPr>
            <a:r>
              <a:rPr lang="en-GB" sz="1100" b="1" i="0" u="none" strike="noStrike" dirty="0">
                <a:solidFill>
                  <a:srgbClr val="000000"/>
                </a:solidFill>
                <a:effectLst/>
              </a:rPr>
              <a:t>Events and Activities:</a:t>
            </a:r>
            <a:endParaRPr lang="en-GB" sz="1100" b="0" i="0" u="none" strike="noStrike" dirty="0">
              <a:solidFill>
                <a:srgbClr val="000000"/>
              </a:solidFill>
              <a:effectLst/>
            </a:endParaRPr>
          </a:p>
          <a:p>
            <a:pPr marL="628650" lvl="1" indent="-171450" algn="l">
              <a:buFont typeface="Arial" panose="020B0604020202020204" pitchFamily="34" charset="0"/>
              <a:buChar char="•"/>
            </a:pPr>
            <a:r>
              <a:rPr lang="en-GB" sz="1100" b="0" i="0" u="none" strike="noStrike" dirty="0">
                <a:solidFill>
                  <a:srgbClr val="000000"/>
                </a:solidFill>
                <a:effectLst/>
              </a:rPr>
              <a:t>Debate Club meeting after school in Room 12.</a:t>
            </a:r>
          </a:p>
          <a:p>
            <a:pPr marL="628650" lvl="1" indent="-171450" algn="l">
              <a:buFont typeface="Arial" panose="020B0604020202020204" pitchFamily="34" charset="0"/>
              <a:buChar char="•"/>
            </a:pPr>
            <a:r>
              <a:rPr lang="en-GB" sz="1100" b="0" i="0" u="none" strike="noStrike" dirty="0">
                <a:solidFill>
                  <a:srgbClr val="000000"/>
                </a:solidFill>
                <a:effectLst/>
              </a:rPr>
              <a:t>Year 8 football practice on the field at 3:30 PM.</a:t>
            </a:r>
          </a:p>
          <a:p>
            <a:pPr marL="228600" indent="-228600" algn="l">
              <a:buFont typeface="+mj-lt"/>
              <a:buAutoNum type="arabicPeriod"/>
            </a:pPr>
            <a:r>
              <a:rPr lang="en-GB" sz="1100" b="1" i="0" u="none" strike="noStrike" dirty="0">
                <a:solidFill>
                  <a:srgbClr val="000000"/>
                </a:solidFill>
                <a:effectLst/>
              </a:rPr>
              <a:t>Special Instructions:</a:t>
            </a:r>
            <a:endParaRPr lang="en-GB" sz="1100" b="0" i="0" u="none" strike="noStrike" dirty="0">
              <a:solidFill>
                <a:srgbClr val="000000"/>
              </a:solidFill>
              <a:effectLst/>
            </a:endParaRPr>
          </a:p>
          <a:p>
            <a:pPr marL="628650" lvl="1" indent="-171450" algn="l">
              <a:buFont typeface="Arial" panose="020B0604020202020204" pitchFamily="34" charset="0"/>
              <a:buChar char="•"/>
            </a:pPr>
            <a:r>
              <a:rPr lang="en-GB" sz="1100" b="0" i="0" u="none" strike="noStrike" dirty="0">
                <a:solidFill>
                  <a:srgbClr val="000000"/>
                </a:solidFill>
                <a:effectLst/>
              </a:rPr>
              <a:t>Don’t forget to bring your history project materials to class today!</a:t>
            </a:r>
          </a:p>
          <a:p>
            <a:pPr algn="l"/>
            <a:endParaRPr lang="en-GB" sz="1100" b="0" i="0" u="none" strike="noStrike" dirty="0">
              <a:solidFill>
                <a:srgbClr val="000000"/>
              </a:solidFill>
              <a:effectLst/>
            </a:endParaRPr>
          </a:p>
          <a:p>
            <a:pPr algn="l"/>
            <a:r>
              <a:rPr lang="en-GB" sz="1100" b="0" i="0" u="none" strike="noStrike" dirty="0">
                <a:solidFill>
                  <a:srgbClr val="000000"/>
                </a:solidFill>
                <a:effectLst/>
              </a:rPr>
              <a:t>The </a:t>
            </a:r>
            <a:r>
              <a:rPr lang="en-GB" sz="1100" b="1" i="0" u="none" strike="noStrike" dirty="0">
                <a:solidFill>
                  <a:srgbClr val="000000"/>
                </a:solidFill>
                <a:effectLst/>
              </a:rPr>
              <a:t>Key Information for Today</a:t>
            </a:r>
            <a:r>
              <a:rPr lang="en-GB" sz="1100" b="0" i="0" u="none" strike="noStrike" dirty="0">
                <a:solidFill>
                  <a:srgbClr val="000000"/>
                </a:solidFill>
                <a:effectLst/>
              </a:rPr>
              <a:t> section ensures that all students are up-to-date with the latest information they need to have a successful and organized school day. By clearly communicating room changes, schedule updates, and important announcements, this section helps to minimize confusion, keep students informed, and ensure that the day runs as smoothly as possible.</a:t>
            </a:r>
          </a:p>
        </p:txBody>
      </p:sp>
    </p:spTree>
    <p:extLst>
      <p:ext uri="{BB962C8B-B14F-4D97-AF65-F5344CB8AC3E}">
        <p14:creationId xmlns:p14="http://schemas.microsoft.com/office/powerpoint/2010/main" val="284717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ircle with black numbers&#10;&#10;Description automatically generated">
            <a:extLst>
              <a:ext uri="{FF2B5EF4-FFF2-40B4-BE49-F238E27FC236}">
                <a16:creationId xmlns:a16="http://schemas.microsoft.com/office/drawing/2014/main" id="{7267437D-6D69-69DD-2666-1585196DF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0923B142-37EC-1464-7DF8-C275468D49CD}"/>
              </a:ext>
            </a:extLst>
          </p:cNvPr>
          <p:cNvSpPr>
            <a:spLocks noGrp="1"/>
          </p:cNvSpPr>
          <p:nvPr>
            <p:ph type="title" idx="4294967295"/>
          </p:nvPr>
        </p:nvSpPr>
        <p:spPr>
          <a:xfrm>
            <a:off x="838200" y="-195588"/>
            <a:ext cx="10515600" cy="1325563"/>
          </a:xfrm>
        </p:spPr>
        <p:txBody>
          <a:bodyPr/>
          <a:lstStyle/>
          <a:p>
            <a:r>
              <a:rPr lang="en-GB"/>
              <a:t>Year 11</a:t>
            </a:r>
          </a:p>
        </p:txBody>
      </p:sp>
      <p:pic>
        <p:nvPicPr>
          <p:cNvPr id="3" name="Picture 2" descr="A blue and yellow paper airplane with a yellow envelope&#10;&#10;Description automatically generated">
            <a:extLst>
              <a:ext uri="{FF2B5EF4-FFF2-40B4-BE49-F238E27FC236}">
                <a16:creationId xmlns:a16="http://schemas.microsoft.com/office/drawing/2014/main" id="{7D92037B-E99E-2B08-F3F3-AC8D97F70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4825" y="-407"/>
            <a:ext cx="1398215" cy="1398215"/>
          </a:xfrm>
          <a:prstGeom prst="rect">
            <a:avLst/>
          </a:prstGeom>
        </p:spPr>
      </p:pic>
      <p:sp>
        <p:nvSpPr>
          <p:cNvPr id="4" name="TextBox 4">
            <a:extLst>
              <a:ext uri="{FF2B5EF4-FFF2-40B4-BE49-F238E27FC236}">
                <a16:creationId xmlns:a16="http://schemas.microsoft.com/office/drawing/2014/main" id="{316BB5D4-DBBA-E658-8B01-287B2DD9B236}"/>
              </a:ext>
            </a:extLst>
          </p:cNvPr>
          <p:cNvSpPr txBox="1"/>
          <p:nvPr/>
        </p:nvSpPr>
        <p:spPr>
          <a:xfrm>
            <a:off x="350362" y="1333881"/>
            <a:ext cx="3870042" cy="4936688"/>
          </a:xfrm>
          <a:prstGeom prst="roundRect">
            <a:avLst>
              <a:gd name="adj" fmla="val 10059"/>
            </a:avLst>
          </a:prstGeom>
          <a:solidFill>
            <a:schemeClr val="bg1">
              <a:alpha val="39960"/>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200" b="1" i="0" u="none" strike="noStrike" dirty="0">
                <a:solidFill>
                  <a:srgbClr val="000000"/>
                </a:solidFill>
                <a:effectLst/>
              </a:rPr>
              <a:t>Head of Year Section Explanation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The ”Head of the Year" section in the tutor PowerPoint is a dynamic space designed to celebrate achievements, share important updates, and strengthen the sense of community within each year group. This section offers flexibility to focus on various aspects of student life, making it a powerful tool for engagement, motivation, and communication.</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In this section, tutors can highlight </a:t>
            </a:r>
            <a:r>
              <a:rPr lang="en-GB" sz="1200" b="1" i="0" u="none" strike="noStrike" dirty="0">
                <a:solidFill>
                  <a:srgbClr val="000000"/>
                </a:solidFill>
                <a:effectLst/>
              </a:rPr>
              <a:t>students who have excelled</a:t>
            </a:r>
            <a:r>
              <a:rPr lang="en-GB" sz="1200" b="0" i="0" u="none" strike="noStrike" dirty="0">
                <a:solidFill>
                  <a:srgbClr val="000000"/>
                </a:solidFill>
                <a:effectLst/>
              </a:rPr>
              <a:t> academically, shown exceptional behaviour, or made positive contributions to the school community. Recognizing these achievements boosts morale and inspires others to strive for similar success.</a:t>
            </a:r>
          </a:p>
          <a:p>
            <a:pPr algn="l"/>
            <a:endParaRPr lang="en-GB" sz="1200" b="0" i="0" u="none" strike="noStrike" dirty="0">
              <a:solidFill>
                <a:srgbClr val="000000"/>
              </a:solidFill>
              <a:effectLst/>
            </a:endParaRPr>
          </a:p>
          <a:p>
            <a:pPr algn="l"/>
            <a:r>
              <a:rPr lang="en-GB" sz="1200" b="1" i="0" u="none" strike="noStrike" dirty="0">
                <a:solidFill>
                  <a:srgbClr val="000000"/>
                </a:solidFill>
                <a:effectLst/>
              </a:rPr>
              <a:t>Year group competitions</a:t>
            </a:r>
            <a:r>
              <a:rPr lang="en-GB" sz="1200" b="0" i="0" u="none" strike="noStrike" dirty="0">
                <a:solidFill>
                  <a:srgbClr val="000000"/>
                </a:solidFill>
                <a:effectLst/>
              </a:rPr>
              <a:t> such as inter-form sports events, attendance challenges, or behaviour point contests can be promoted here, fostering healthy competition, teamwork, and year group pride.</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Tutors can also share </a:t>
            </a:r>
            <a:r>
              <a:rPr lang="en-GB" sz="1200" b="1" i="0" u="none" strike="noStrike" dirty="0">
                <a:solidFill>
                  <a:srgbClr val="000000"/>
                </a:solidFill>
                <a:effectLst/>
              </a:rPr>
              <a:t>important announcements</a:t>
            </a:r>
            <a:r>
              <a:rPr lang="en-GB" sz="1200" b="0" i="0" u="none" strike="noStrike" dirty="0">
                <a:solidFill>
                  <a:srgbClr val="000000"/>
                </a:solidFill>
                <a:effectLst/>
              </a:rPr>
              <a:t> specific to their year group, such as upcoming events, deadlines, or reminders, ensuring students are well-informed.</a:t>
            </a:r>
          </a:p>
        </p:txBody>
      </p:sp>
      <p:sp>
        <p:nvSpPr>
          <p:cNvPr id="5" name="TextBox 6">
            <a:extLst>
              <a:ext uri="{FF2B5EF4-FFF2-40B4-BE49-F238E27FC236}">
                <a16:creationId xmlns:a16="http://schemas.microsoft.com/office/drawing/2014/main" id="{839F4F7C-C214-D58D-3375-C634B2A6E701}"/>
              </a:ext>
            </a:extLst>
          </p:cNvPr>
          <p:cNvSpPr txBox="1"/>
          <p:nvPr/>
        </p:nvSpPr>
        <p:spPr>
          <a:xfrm>
            <a:off x="4350992" y="587432"/>
            <a:ext cx="7490645" cy="5669042"/>
          </a:xfrm>
          <a:prstGeom prst="roundRect">
            <a:avLst>
              <a:gd name="adj" fmla="val 5057"/>
            </a:avLst>
          </a:prstGeom>
          <a:solidFill>
            <a:schemeClr val="bg1">
              <a:alpha val="76187"/>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100" b="1" i="0" u="none" strike="noStrike" dirty="0">
                <a:solidFill>
                  <a:srgbClr val="000000"/>
                </a:solidFill>
                <a:effectLst/>
              </a:rPr>
              <a:t>Additional Elements:</a:t>
            </a:r>
          </a:p>
          <a:p>
            <a:pPr algn="l"/>
            <a:endParaRPr lang="en-GB" sz="1100" b="1" i="0" u="none" strike="noStrike" dirty="0">
              <a:solidFill>
                <a:srgbClr val="000000"/>
              </a:solidFill>
              <a:effectLst/>
            </a:endParaRPr>
          </a:p>
          <a:p>
            <a:pPr marL="228600" indent="-228600" algn="l">
              <a:buFont typeface="+mj-lt"/>
              <a:buAutoNum type="arabicPeriod"/>
            </a:pPr>
            <a:r>
              <a:rPr lang="en-GB" sz="1100" b="1" i="0" u="none" strike="noStrike" dirty="0">
                <a:solidFill>
                  <a:srgbClr val="000000"/>
                </a:solidFill>
                <a:effectLst/>
              </a:rPr>
              <a:t>Weekly Themes or Challenges:</a:t>
            </a:r>
            <a:r>
              <a:rPr lang="en-GB" sz="1100" b="0" i="0" u="none" strike="noStrike" dirty="0">
                <a:solidFill>
                  <a:srgbClr val="000000"/>
                </a:solidFill>
                <a:effectLst/>
              </a:rPr>
              <a:t> Introduce a weekly theme or challenge focused on personal growth, like "Kindness Week" or "Mindfulness Challenge." Encourage students to participate and share their experiences.</a:t>
            </a:r>
          </a:p>
          <a:p>
            <a:pPr marL="228600" indent="-228600" algn="l">
              <a:buFont typeface="+mj-lt"/>
              <a:buAutoNum type="arabicPeriod"/>
            </a:pPr>
            <a:r>
              <a:rPr lang="en-GB" sz="1100" b="1" i="0" u="none" strike="noStrike" dirty="0">
                <a:solidFill>
                  <a:srgbClr val="000000"/>
                </a:solidFill>
                <a:effectLst/>
              </a:rPr>
              <a:t>Student Voice or Feedback:</a:t>
            </a:r>
            <a:r>
              <a:rPr lang="en-GB" sz="1100" b="0" i="0" u="none" strike="noStrike" dirty="0">
                <a:solidFill>
                  <a:srgbClr val="000000"/>
                </a:solidFill>
                <a:effectLst/>
              </a:rPr>
              <a:t> Create a space for students to share their thoughts or feedback through a poll, suggestion box, or weekly question, empowering them to take an active role in their school experience.</a:t>
            </a:r>
          </a:p>
          <a:p>
            <a:pPr marL="228600" indent="-228600" algn="l">
              <a:buFont typeface="+mj-lt"/>
              <a:buAutoNum type="arabicPeriod"/>
            </a:pPr>
            <a:r>
              <a:rPr lang="en-GB" sz="1100" b="1" i="0" u="none" strike="noStrike" dirty="0">
                <a:solidFill>
                  <a:srgbClr val="000000"/>
                </a:solidFill>
                <a:effectLst/>
              </a:rPr>
              <a:t>Peer Mentoring Opportunities:</a:t>
            </a:r>
            <a:r>
              <a:rPr lang="en-GB" sz="1100" b="0" i="0" u="none" strike="noStrike" dirty="0">
                <a:solidFill>
                  <a:srgbClr val="000000"/>
                </a:solidFill>
                <a:effectLst/>
              </a:rPr>
              <a:t> Highlight opportunities for peer mentoring, where older students support younger ones with academic or personal challenges, fostering a supportive community.</a:t>
            </a:r>
          </a:p>
          <a:p>
            <a:pPr marL="228600" indent="-228600" algn="l">
              <a:buFont typeface="+mj-lt"/>
              <a:buAutoNum type="arabicPeriod"/>
            </a:pPr>
            <a:r>
              <a:rPr lang="en-GB" sz="1100" b="1" i="0" u="none" strike="noStrike" dirty="0">
                <a:solidFill>
                  <a:srgbClr val="000000"/>
                </a:solidFill>
                <a:effectLst/>
              </a:rPr>
              <a:t>Extracurricular Spotlight:</a:t>
            </a:r>
            <a:r>
              <a:rPr lang="en-GB" sz="1100" b="0" i="0" u="none" strike="noStrike" dirty="0">
                <a:solidFill>
                  <a:srgbClr val="000000"/>
                </a:solidFill>
                <a:effectLst/>
              </a:rPr>
              <a:t> Feature extracurricular activities or clubs specific to the year group, encouraging students to explore interests beyond the classroom.</a:t>
            </a:r>
          </a:p>
          <a:p>
            <a:pPr marL="228600" indent="-228600" algn="l">
              <a:buFont typeface="+mj-lt"/>
              <a:buAutoNum type="arabicPeriod"/>
            </a:pPr>
            <a:r>
              <a:rPr lang="en-GB" sz="1100" b="1" i="0" u="none" strike="noStrike" dirty="0">
                <a:solidFill>
                  <a:srgbClr val="000000"/>
                </a:solidFill>
                <a:effectLst/>
              </a:rPr>
              <a:t>Quote or Thought of the Week:</a:t>
            </a:r>
            <a:r>
              <a:rPr lang="en-GB" sz="1100" b="0" i="0" u="none" strike="noStrike" dirty="0">
                <a:solidFill>
                  <a:srgbClr val="000000"/>
                </a:solidFill>
                <a:effectLst/>
              </a:rPr>
              <a:t> Share an inspirational quote or thought that aligns with the school’s values, prompting students to reflect on their personal growth and attitudes.</a:t>
            </a:r>
          </a:p>
          <a:p>
            <a:pPr marL="228600" indent="-228600" algn="l">
              <a:buFont typeface="+mj-lt"/>
              <a:buAutoNum type="arabicPeriod"/>
            </a:pPr>
            <a:r>
              <a:rPr lang="en-GB" sz="1100" b="1" i="0" u="none" strike="noStrike" dirty="0">
                <a:solidFill>
                  <a:srgbClr val="000000"/>
                </a:solidFill>
                <a:effectLst/>
              </a:rPr>
              <a:t>Career or Future Focus:</a:t>
            </a:r>
            <a:r>
              <a:rPr lang="en-GB" sz="1100" b="0" i="0" u="none" strike="noStrike" dirty="0">
                <a:solidFill>
                  <a:srgbClr val="000000"/>
                </a:solidFill>
                <a:effectLst/>
              </a:rPr>
              <a:t> Occasionally include information about careers, future study options, or inspirational stories related to their future aspirations, helping students start thinking about their long-term goals.</a:t>
            </a:r>
          </a:p>
          <a:p>
            <a:pPr marL="228600" indent="-228600" algn="l">
              <a:buFont typeface="+mj-lt"/>
              <a:buAutoNum type="arabicPeriod"/>
            </a:pPr>
            <a:r>
              <a:rPr lang="en-GB" sz="1100" b="1" i="0" u="none" strike="noStrike" dirty="0">
                <a:solidFill>
                  <a:srgbClr val="000000"/>
                </a:solidFill>
                <a:effectLst/>
              </a:rPr>
              <a:t>Health and Wellbeing Tips:</a:t>
            </a:r>
            <a:r>
              <a:rPr lang="en-GB" sz="1100" b="0" i="0" u="none" strike="noStrike" dirty="0">
                <a:solidFill>
                  <a:srgbClr val="000000"/>
                </a:solidFill>
                <a:effectLst/>
              </a:rPr>
              <a:t> Offer simple health and wellbeing tips, like the importance of sleep, staying hydrated, or managing stress, tailored to the specific needs of the year group.</a:t>
            </a:r>
          </a:p>
          <a:p>
            <a:pPr marL="228600" indent="-228600" algn="l">
              <a:buFont typeface="+mj-lt"/>
              <a:buAutoNum type="arabicPeriod"/>
            </a:pPr>
            <a:r>
              <a:rPr lang="en-GB" sz="1100" b="1" i="0" u="none" strike="noStrike" dirty="0">
                <a:solidFill>
                  <a:srgbClr val="000000"/>
                </a:solidFill>
                <a:effectLst/>
              </a:rPr>
              <a:t>Parental Involvement:</a:t>
            </a:r>
            <a:r>
              <a:rPr lang="en-GB" sz="1100" b="0" i="0" u="none" strike="noStrike" dirty="0">
                <a:solidFill>
                  <a:srgbClr val="000000"/>
                </a:solidFill>
                <a:effectLst/>
              </a:rPr>
              <a:t> Include updates or information on how parents can get involved in school activities, or share important dates like upcoming parent-teacher meetings.</a:t>
            </a:r>
          </a:p>
          <a:p>
            <a:pPr algn="l">
              <a:buFont typeface="+mj-lt"/>
              <a:buAutoNum type="arabicPeriod"/>
            </a:pPr>
            <a:endParaRPr lang="en-GB" sz="1100" b="0" i="0" u="none" strike="noStrike" dirty="0">
              <a:solidFill>
                <a:srgbClr val="000000"/>
              </a:solidFill>
              <a:effectLst/>
            </a:endParaRPr>
          </a:p>
          <a:p>
            <a:pPr algn="l"/>
            <a:r>
              <a:rPr lang="en-GB" sz="1100" b="1" i="0" u="none" strike="noStrike" dirty="0">
                <a:solidFill>
                  <a:srgbClr val="000000"/>
                </a:solidFill>
                <a:effectLst/>
              </a:rPr>
              <a:t>Example:</a:t>
            </a:r>
          </a:p>
          <a:p>
            <a:pPr algn="l"/>
            <a:r>
              <a:rPr lang="en-GB" sz="1100" b="1" i="0" u="none" strike="noStrike" dirty="0">
                <a:solidFill>
                  <a:srgbClr val="000000"/>
                </a:solidFill>
                <a:effectLst/>
              </a:rPr>
              <a:t>Year 9 Focus of the Week:</a:t>
            </a:r>
            <a:endParaRPr lang="en-GB" sz="1100" b="0" i="0" u="none" strike="noStrike" dirty="0">
              <a:solidFill>
                <a:srgbClr val="000000"/>
              </a:solidFill>
              <a:effectLst/>
            </a:endParaRPr>
          </a:p>
          <a:p>
            <a:pPr marL="171450" indent="-171450" algn="l">
              <a:buFont typeface="Arial" panose="020B0604020202020204" pitchFamily="34" charset="0"/>
              <a:buChar char="•"/>
            </a:pPr>
            <a:r>
              <a:rPr lang="en-GB" sz="1100" b="1" i="0" u="none" strike="noStrike" dirty="0">
                <a:solidFill>
                  <a:srgbClr val="000000"/>
                </a:solidFill>
                <a:effectLst/>
              </a:rPr>
              <a:t>Student Shoutout:</a:t>
            </a:r>
            <a:r>
              <a:rPr lang="en-GB" sz="1100" b="0" i="0" u="none" strike="noStrike" dirty="0">
                <a:solidFill>
                  <a:srgbClr val="000000"/>
                </a:solidFill>
                <a:effectLst/>
              </a:rPr>
              <a:t> Congratulations to Jack Thompson for outstanding effort in the history project!</a:t>
            </a:r>
          </a:p>
          <a:p>
            <a:pPr marL="171450" indent="-171450" algn="l">
              <a:buFont typeface="Arial" panose="020B0604020202020204" pitchFamily="34" charset="0"/>
              <a:buChar char="•"/>
            </a:pPr>
            <a:r>
              <a:rPr lang="en-GB" sz="1100" b="1" i="0" u="none" strike="noStrike" dirty="0">
                <a:solidFill>
                  <a:srgbClr val="000000"/>
                </a:solidFill>
                <a:effectLst/>
              </a:rPr>
              <a:t>Inter-Form Competition:</a:t>
            </a:r>
            <a:r>
              <a:rPr lang="en-GB" sz="1100" b="0" i="0" u="none" strike="noStrike" dirty="0">
                <a:solidFill>
                  <a:srgbClr val="000000"/>
                </a:solidFill>
                <a:effectLst/>
              </a:rPr>
              <a:t> Year 9 inter-form quiz competition this Friday—let's see which form has the sharpest minds!</a:t>
            </a:r>
          </a:p>
          <a:p>
            <a:pPr marL="171450" indent="-171450" algn="l">
              <a:buFont typeface="Arial" panose="020B0604020202020204" pitchFamily="34" charset="0"/>
              <a:buChar char="•"/>
            </a:pPr>
            <a:r>
              <a:rPr lang="en-GB" sz="1100" b="1" i="0" u="none" strike="noStrike" dirty="0">
                <a:solidFill>
                  <a:srgbClr val="000000"/>
                </a:solidFill>
                <a:effectLst/>
              </a:rPr>
              <a:t>Attendance Challenge:</a:t>
            </a:r>
            <a:r>
              <a:rPr lang="en-GB" sz="1100" b="0" i="0" u="none" strike="noStrike" dirty="0">
                <a:solidFill>
                  <a:srgbClr val="000000"/>
                </a:solidFill>
                <a:effectLst/>
              </a:rPr>
              <a:t> Form 9C is leading with 97% attendance—who will take the top spot next week?</a:t>
            </a:r>
          </a:p>
          <a:p>
            <a:pPr marL="171450" indent="-171450" algn="l">
              <a:buFont typeface="Arial" panose="020B0604020202020204" pitchFamily="34" charset="0"/>
              <a:buChar char="•"/>
            </a:pPr>
            <a:r>
              <a:rPr lang="en-GB" sz="1100" b="1" i="0" u="none" strike="noStrike" dirty="0">
                <a:solidFill>
                  <a:srgbClr val="000000"/>
                </a:solidFill>
                <a:effectLst/>
              </a:rPr>
              <a:t>Weekly Theme:</a:t>
            </a:r>
            <a:r>
              <a:rPr lang="en-GB" sz="1100" b="0" i="0" u="none" strike="noStrike" dirty="0">
                <a:solidFill>
                  <a:srgbClr val="000000"/>
                </a:solidFill>
                <a:effectLst/>
              </a:rPr>
              <a:t> "Respect Week"—Focus on showing respect to everyone in school. How can you make a difference?</a:t>
            </a:r>
          </a:p>
          <a:p>
            <a:pPr marL="171450" indent="-171450" algn="l">
              <a:buFont typeface="Arial" panose="020B0604020202020204" pitchFamily="34" charset="0"/>
              <a:buChar char="•"/>
            </a:pPr>
            <a:r>
              <a:rPr lang="en-GB" sz="1100" b="1" i="0" u="none" strike="noStrike" dirty="0">
                <a:solidFill>
                  <a:srgbClr val="000000"/>
                </a:solidFill>
                <a:effectLst/>
              </a:rPr>
              <a:t>Extracurricular Spotlight:</a:t>
            </a:r>
            <a:r>
              <a:rPr lang="en-GB" sz="1100" b="0" i="0" u="none" strike="noStrike" dirty="0">
                <a:solidFill>
                  <a:srgbClr val="000000"/>
                </a:solidFill>
                <a:effectLst/>
              </a:rPr>
              <a:t> Join the Year 9 Debate Club on Tuesdays after school to sharpen your speaking skills.</a:t>
            </a:r>
          </a:p>
          <a:p>
            <a:pPr marL="171450" indent="-171450" algn="l">
              <a:buFont typeface="Arial" panose="020B0604020202020204" pitchFamily="34" charset="0"/>
              <a:buChar char="•"/>
            </a:pPr>
            <a:r>
              <a:rPr lang="en-GB" sz="1100" b="1" i="0" u="none" strike="noStrike" dirty="0">
                <a:solidFill>
                  <a:srgbClr val="000000"/>
                </a:solidFill>
                <a:effectLst/>
              </a:rPr>
              <a:t>Health Tip:</a:t>
            </a:r>
            <a:r>
              <a:rPr lang="en-GB" sz="1100" b="0" i="0" u="none" strike="noStrike" dirty="0">
                <a:solidFill>
                  <a:srgbClr val="000000"/>
                </a:solidFill>
                <a:effectLst/>
              </a:rPr>
              <a:t> Remember to get at least 8 hours of sleep each night to stay focused and energised during the school day.</a:t>
            </a:r>
          </a:p>
          <a:p>
            <a:pPr marL="171450" indent="-171450" algn="l">
              <a:buFont typeface="Arial" panose="020B0604020202020204" pitchFamily="34" charset="0"/>
              <a:buChar char="•"/>
            </a:pPr>
            <a:r>
              <a:rPr lang="en-GB" sz="1100" b="1" i="0" u="none" strike="noStrike" dirty="0">
                <a:solidFill>
                  <a:srgbClr val="000000"/>
                </a:solidFill>
                <a:effectLst/>
              </a:rPr>
              <a:t>Parental Involvement:</a:t>
            </a:r>
            <a:r>
              <a:rPr lang="en-GB" sz="1100" b="0" i="0" u="none" strike="noStrike" dirty="0">
                <a:solidFill>
                  <a:srgbClr val="000000"/>
                </a:solidFill>
                <a:effectLst/>
              </a:rPr>
              <a:t> Don’t forget, parent-teacher conferences are coming up next Wednesday. Remind your parents to book an appointment.</a:t>
            </a:r>
          </a:p>
          <a:p>
            <a:pPr algn="l"/>
            <a:endParaRPr lang="en-GB" sz="1100" b="0" i="0" u="none" strike="noStrike" dirty="0">
              <a:solidFill>
                <a:srgbClr val="000000"/>
              </a:solidFill>
              <a:effectLst/>
            </a:endParaRPr>
          </a:p>
          <a:p>
            <a:pPr algn="l"/>
            <a:r>
              <a:rPr lang="en-GB" sz="1100" b="0" i="0" u="none" strike="noStrike" dirty="0">
                <a:solidFill>
                  <a:srgbClr val="000000"/>
                </a:solidFill>
                <a:effectLst/>
              </a:rPr>
              <a:t>By incorporating these elements, the "Year of the Year" section becomes a comprehensive platform for not only celebrating and informing but also for promoting personal growth, community engagement, and overall wellbeing among students.</a:t>
            </a:r>
          </a:p>
        </p:txBody>
      </p:sp>
    </p:spTree>
    <p:extLst>
      <p:ext uri="{BB962C8B-B14F-4D97-AF65-F5344CB8AC3E}">
        <p14:creationId xmlns:p14="http://schemas.microsoft.com/office/powerpoint/2010/main" val="1006677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38312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ircle with black numbers and a blue border&#10;&#10;Description automatically generated">
            <a:extLst>
              <a:ext uri="{FF2B5EF4-FFF2-40B4-BE49-F238E27FC236}">
                <a16:creationId xmlns:a16="http://schemas.microsoft.com/office/drawing/2014/main" id="{F9798477-1DE1-2CCE-884D-8A1AFD5338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568265"/>
            <a:ext cx="568267" cy="568267"/>
          </a:xfrm>
          <a:prstGeom prst="rect">
            <a:avLst/>
          </a:prstGeom>
          <a:ln>
            <a:noFill/>
          </a:ln>
          <a:effectLst>
            <a:outerShdw blurRad="292100" dist="139700" dir="2700000" algn="tl" rotWithShape="0">
              <a:srgbClr val="333333">
                <a:alpha val="65000"/>
              </a:srgbClr>
            </a:outerShdw>
          </a:effectLst>
        </p:spPr>
      </p:pic>
      <p:pic>
        <p:nvPicPr>
          <p:cNvPr id="3" name="Picture 2" descr="A circle with a number on it&#10;&#10;Description automatically generated">
            <a:extLst>
              <a:ext uri="{FF2B5EF4-FFF2-40B4-BE49-F238E27FC236}">
                <a16:creationId xmlns:a16="http://schemas.microsoft.com/office/drawing/2014/main" id="{D7EB256C-5648-15F1-C898-176E2C4AF9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A08895D8-D068-3339-A6AB-FEA9CA03757B}"/>
              </a:ext>
            </a:extLst>
          </p:cNvPr>
          <p:cNvSpPr txBox="1"/>
          <p:nvPr/>
        </p:nvSpPr>
        <p:spPr>
          <a:xfrm>
            <a:off x="735980" y="267629"/>
            <a:ext cx="10783230" cy="1938992"/>
          </a:xfrm>
          <a:prstGeom prst="rect">
            <a:avLst/>
          </a:prstGeom>
          <a:noFill/>
        </p:spPr>
        <p:txBody>
          <a:bodyPr wrap="square">
            <a:spAutoFit/>
          </a:bodyPr>
          <a:lstStyle/>
          <a:p>
            <a:pPr algn="ctr"/>
            <a:r>
              <a:rPr lang="en-GB" sz="3600" b="1" i="0" u="none" strike="noStrike" dirty="0">
                <a:solidFill>
                  <a:srgbClr val="000000"/>
                </a:solidFill>
                <a:effectLst/>
              </a:rPr>
              <a:t>Sixth Form Section Explanation</a:t>
            </a:r>
          </a:p>
          <a:p>
            <a:pPr algn="ctr"/>
            <a:endParaRPr lang="en-GB" sz="2000" b="1" i="0" u="none" strike="noStrike" dirty="0">
              <a:solidFill>
                <a:srgbClr val="000000"/>
              </a:solidFill>
              <a:effectLst/>
            </a:endParaRPr>
          </a:p>
          <a:p>
            <a:pPr algn="l"/>
            <a:r>
              <a:rPr lang="en-GB" sz="1600" b="0" i="0" u="none" strike="noStrike" dirty="0">
                <a:solidFill>
                  <a:srgbClr val="000000"/>
                </a:solidFill>
                <a:effectLst/>
              </a:rPr>
              <a:t>The </a:t>
            </a:r>
            <a:r>
              <a:rPr lang="en-GB" sz="1600" b="1" i="0" u="none" strike="noStrike" dirty="0">
                <a:solidFill>
                  <a:srgbClr val="000000"/>
                </a:solidFill>
                <a:effectLst/>
              </a:rPr>
              <a:t>Sixth Form Section</a:t>
            </a:r>
            <a:r>
              <a:rPr lang="en-GB" sz="1600" b="0" i="0" u="none" strike="noStrike" dirty="0">
                <a:solidFill>
                  <a:srgbClr val="000000"/>
                </a:solidFill>
                <a:effectLst/>
              </a:rPr>
              <a:t> in the tutor PowerPoint is a dedicated space for sharing detailed and specific information relevant to Sixth Form students. Given the unique needs and responsibilities of students in this stage of their education, this section can be divided into daily sub-sections to provide targeted guidance, updates, and resources. This allows for a more organised and comprehensive approach to addressing the various aspects of Sixth Form life, from academic support to university preparation.</a:t>
            </a:r>
          </a:p>
        </p:txBody>
      </p:sp>
      <p:sp>
        <p:nvSpPr>
          <p:cNvPr id="7" name="TextBox 6">
            <a:extLst>
              <a:ext uri="{FF2B5EF4-FFF2-40B4-BE49-F238E27FC236}">
                <a16:creationId xmlns:a16="http://schemas.microsoft.com/office/drawing/2014/main" id="{598E2170-86A7-E26E-EDDB-D3CDEDC2C679}"/>
              </a:ext>
            </a:extLst>
          </p:cNvPr>
          <p:cNvSpPr txBox="1"/>
          <p:nvPr/>
        </p:nvSpPr>
        <p:spPr>
          <a:xfrm>
            <a:off x="31595" y="2206621"/>
            <a:ext cx="12192000" cy="4154984"/>
          </a:xfrm>
          <a:prstGeom prst="rect">
            <a:avLst/>
          </a:prstGeom>
          <a:noFill/>
        </p:spPr>
        <p:txBody>
          <a:bodyPr wrap="square">
            <a:spAutoFit/>
          </a:bodyPr>
          <a:lstStyle/>
          <a:p>
            <a:pPr algn="l"/>
            <a:r>
              <a:rPr lang="en-GB" sz="1100" b="1" i="0" u="none" strike="noStrike" dirty="0">
                <a:solidFill>
                  <a:srgbClr val="000000"/>
                </a:solidFill>
                <a:effectLst/>
              </a:rPr>
              <a:t>Key Points to Include:</a:t>
            </a:r>
          </a:p>
          <a:p>
            <a:pPr algn="l"/>
            <a:endParaRPr lang="en-GB" sz="1100" b="1" i="0" u="none" strike="noStrike" dirty="0">
              <a:solidFill>
                <a:srgbClr val="000000"/>
              </a:solidFill>
              <a:effectLst/>
            </a:endParaRPr>
          </a:p>
          <a:p>
            <a:pPr marL="228600" indent="-228600" algn="l">
              <a:buFont typeface="+mj-lt"/>
              <a:buAutoNum type="arabicPeriod"/>
            </a:pPr>
            <a:r>
              <a:rPr lang="en-GB" sz="1100" b="1" i="0" u="none" strike="noStrike" dirty="0">
                <a:solidFill>
                  <a:srgbClr val="000000"/>
                </a:solidFill>
                <a:effectLst/>
              </a:rPr>
              <a:t>Daily Sub-Sections:</a:t>
            </a:r>
            <a:endParaRPr lang="en-GB" sz="1100" b="0" i="0" u="none" strike="noStrike" dirty="0">
              <a:solidFill>
                <a:srgbClr val="000000"/>
              </a:solidFill>
              <a:effectLst/>
            </a:endParaRPr>
          </a:p>
          <a:p>
            <a:pPr marL="742950" lvl="1" indent="-285750" algn="l">
              <a:buFont typeface="Arial" panose="020B0604020202020204" pitchFamily="34" charset="0"/>
              <a:buChar char="•"/>
            </a:pPr>
            <a:r>
              <a:rPr lang="en-GB" sz="1100" b="0" i="0" u="none" strike="noStrike" dirty="0">
                <a:solidFill>
                  <a:srgbClr val="000000"/>
                </a:solidFill>
                <a:effectLst/>
              </a:rPr>
              <a:t>Consider dividing the Sixth Form section into days of the week (e.g., Monday, Tuesday, etc.), with each day focusing on a different aspect of Sixth Form life. This structure allows for detailed, day-specific information that students can rely on throughout the week.</a:t>
            </a:r>
          </a:p>
          <a:p>
            <a:pPr marL="228600" indent="-228600" algn="l">
              <a:buFont typeface="+mj-lt"/>
              <a:buAutoNum type="arabicPeriod"/>
            </a:pPr>
            <a:r>
              <a:rPr lang="en-GB" sz="1100" b="1" i="0" u="none" strike="noStrike" dirty="0">
                <a:solidFill>
                  <a:srgbClr val="000000"/>
                </a:solidFill>
                <a:effectLst/>
              </a:rPr>
              <a:t>University Information:</a:t>
            </a:r>
            <a:endParaRPr lang="en-GB" sz="1100" b="0" i="0" u="none" strike="noStrike" dirty="0">
              <a:solidFill>
                <a:srgbClr val="000000"/>
              </a:solidFill>
              <a:effectLst/>
            </a:endParaRPr>
          </a:p>
          <a:p>
            <a:pPr marL="742950" lvl="1" indent="-285750" algn="l">
              <a:buFont typeface="Arial" panose="020B0604020202020204" pitchFamily="34" charset="0"/>
              <a:buChar char="•"/>
            </a:pPr>
            <a:r>
              <a:rPr lang="en-GB" sz="1100" b="0" i="0" u="none" strike="noStrike" dirty="0">
                <a:solidFill>
                  <a:srgbClr val="000000"/>
                </a:solidFill>
                <a:effectLst/>
              </a:rPr>
              <a:t>Include updates on university applications, deadlines for UCAS submissions, open days, and university fairs. This section could also offer tips on personal statements, choosing the right course, and preparing for university interviews.</a:t>
            </a:r>
          </a:p>
          <a:p>
            <a:pPr marL="228600" indent="-228600" algn="l">
              <a:buFont typeface="+mj-lt"/>
              <a:buAutoNum type="arabicPeriod"/>
            </a:pPr>
            <a:r>
              <a:rPr lang="en-GB" sz="1100" b="1" i="0" u="none" strike="noStrike" dirty="0">
                <a:solidFill>
                  <a:srgbClr val="000000"/>
                </a:solidFill>
                <a:effectLst/>
              </a:rPr>
              <a:t>Exams and Revision:</a:t>
            </a:r>
            <a:endParaRPr lang="en-GB" sz="1100" b="0" i="0" u="none" strike="noStrike" dirty="0">
              <a:solidFill>
                <a:srgbClr val="000000"/>
              </a:solidFill>
              <a:effectLst/>
            </a:endParaRPr>
          </a:p>
          <a:p>
            <a:pPr marL="742950" lvl="1" indent="-285750" algn="l">
              <a:buFont typeface="Arial" panose="020B0604020202020204" pitchFamily="34" charset="0"/>
              <a:buChar char="•"/>
            </a:pPr>
            <a:r>
              <a:rPr lang="en-GB" sz="1100" b="0" i="0" u="none" strike="noStrike" dirty="0">
                <a:solidFill>
                  <a:srgbClr val="000000"/>
                </a:solidFill>
                <a:effectLst/>
              </a:rPr>
              <a:t>Provide information on upcoming exams, revision timetables, and study tips. You can also include resources like links to past papers, subject-specific revision guides, or advice on managing exam stress.</a:t>
            </a:r>
          </a:p>
          <a:p>
            <a:pPr marL="228600" indent="-228600" algn="l">
              <a:buFont typeface="+mj-lt"/>
              <a:buAutoNum type="arabicPeriod"/>
            </a:pPr>
            <a:r>
              <a:rPr lang="en-GB" sz="1100" b="1" i="0" u="none" strike="noStrike" dirty="0">
                <a:solidFill>
                  <a:srgbClr val="000000"/>
                </a:solidFill>
                <a:effectLst/>
              </a:rPr>
              <a:t>Career Guidance:</a:t>
            </a:r>
            <a:endParaRPr lang="en-GB" sz="1100" b="0" i="0" u="none" strike="noStrike" dirty="0">
              <a:solidFill>
                <a:srgbClr val="000000"/>
              </a:solidFill>
              <a:effectLst/>
            </a:endParaRPr>
          </a:p>
          <a:p>
            <a:pPr marL="742950" lvl="1" indent="-285750" algn="l">
              <a:buFont typeface="Arial" panose="020B0604020202020204" pitchFamily="34" charset="0"/>
              <a:buChar char="•"/>
            </a:pPr>
            <a:r>
              <a:rPr lang="en-GB" sz="1100" b="0" i="0" u="none" strike="noStrike" dirty="0">
                <a:solidFill>
                  <a:srgbClr val="000000"/>
                </a:solidFill>
                <a:effectLst/>
              </a:rPr>
              <a:t>Offer information on career options, apprenticeships, internships, and work experience opportunities. This section can also include advice on CV writing, job applications, and interview techniques.</a:t>
            </a:r>
          </a:p>
          <a:p>
            <a:pPr marL="228600" indent="-228600" algn="l">
              <a:buFont typeface="+mj-lt"/>
              <a:buAutoNum type="arabicPeriod"/>
            </a:pPr>
            <a:r>
              <a:rPr lang="en-GB" sz="1100" b="1" i="0" u="none" strike="noStrike" dirty="0">
                <a:solidFill>
                  <a:srgbClr val="000000"/>
                </a:solidFill>
                <a:effectLst/>
              </a:rPr>
              <a:t>Extra-Curricular and Enrichment Opportunities:</a:t>
            </a:r>
            <a:endParaRPr lang="en-GB" sz="1100" b="0" i="0" u="none" strike="noStrike" dirty="0">
              <a:solidFill>
                <a:srgbClr val="000000"/>
              </a:solidFill>
              <a:effectLst/>
            </a:endParaRPr>
          </a:p>
          <a:p>
            <a:pPr marL="742950" lvl="1" indent="-285750" algn="l">
              <a:buFont typeface="Arial" panose="020B0604020202020204" pitchFamily="34" charset="0"/>
              <a:buChar char="•"/>
            </a:pPr>
            <a:r>
              <a:rPr lang="en-GB" sz="1100" b="0" i="0" u="none" strike="noStrike" dirty="0">
                <a:solidFill>
                  <a:srgbClr val="000000"/>
                </a:solidFill>
                <a:effectLst/>
              </a:rPr>
              <a:t>Highlight opportunities for Sixth Form students to get involved in extracurricular activities, leadership roles, or community service. This can help them build a well-rounded profile for university or future job applications.</a:t>
            </a:r>
          </a:p>
          <a:p>
            <a:pPr marL="228600" indent="-228600" algn="l">
              <a:buFont typeface="+mj-lt"/>
              <a:buAutoNum type="arabicPeriod"/>
            </a:pPr>
            <a:r>
              <a:rPr lang="en-GB" sz="1100" b="1" i="0" u="none" strike="noStrike" dirty="0">
                <a:solidFill>
                  <a:srgbClr val="000000"/>
                </a:solidFill>
                <a:effectLst/>
              </a:rPr>
              <a:t>Study Skills and Time Management:</a:t>
            </a:r>
            <a:endParaRPr lang="en-GB" sz="1100" b="0" i="0" u="none" strike="noStrike" dirty="0">
              <a:solidFill>
                <a:srgbClr val="000000"/>
              </a:solidFill>
              <a:effectLst/>
            </a:endParaRPr>
          </a:p>
          <a:p>
            <a:pPr marL="742950" lvl="1" indent="-285750" algn="l">
              <a:buFont typeface="Arial" panose="020B0604020202020204" pitchFamily="34" charset="0"/>
              <a:buChar char="•"/>
            </a:pPr>
            <a:r>
              <a:rPr lang="en-GB" sz="1100" b="0" i="0" u="none" strike="noStrike" dirty="0">
                <a:solidFill>
                  <a:srgbClr val="000000"/>
                </a:solidFill>
                <a:effectLst/>
              </a:rPr>
              <a:t>Provide tips and resources on effective study habits, time management, and balancing academic work with other responsibilities. This section could include advice on creating study schedules, avoiding procrastination, and maintaining a healthy work-life balance.</a:t>
            </a:r>
          </a:p>
          <a:p>
            <a:pPr marL="228600" indent="-228600" algn="l">
              <a:buFont typeface="+mj-lt"/>
              <a:buAutoNum type="arabicPeriod"/>
            </a:pPr>
            <a:r>
              <a:rPr lang="en-GB" sz="1100" b="1" i="0" u="none" strike="noStrike" dirty="0">
                <a:solidFill>
                  <a:srgbClr val="000000"/>
                </a:solidFill>
                <a:effectLst/>
              </a:rPr>
              <a:t>Well-being and Pastoral Care:</a:t>
            </a:r>
            <a:endParaRPr lang="en-GB" sz="1100" b="0" i="0" u="none" strike="noStrike" dirty="0">
              <a:solidFill>
                <a:srgbClr val="000000"/>
              </a:solidFill>
              <a:effectLst/>
            </a:endParaRPr>
          </a:p>
          <a:p>
            <a:pPr marL="742950" lvl="1" indent="-285750" algn="l">
              <a:buFont typeface="Arial" panose="020B0604020202020204" pitchFamily="34" charset="0"/>
              <a:buChar char="•"/>
            </a:pPr>
            <a:r>
              <a:rPr lang="en-GB" sz="1100" b="0" i="0" u="none" strike="noStrike" dirty="0">
                <a:solidFill>
                  <a:srgbClr val="000000"/>
                </a:solidFill>
                <a:effectLst/>
              </a:rPr>
              <a:t>Address mental health and well-being topics specific to Sixth Form students, such as coping with academic pressure, maintaining a healthy lifestyle, and accessing support services when needed.</a:t>
            </a:r>
          </a:p>
          <a:p>
            <a:pPr marL="228600" indent="-228600" algn="l">
              <a:buFont typeface="+mj-lt"/>
              <a:buAutoNum type="arabicPeriod"/>
            </a:pPr>
            <a:r>
              <a:rPr lang="en-GB" sz="1100" b="1" i="0" u="none" strike="noStrike" dirty="0">
                <a:solidFill>
                  <a:srgbClr val="000000"/>
                </a:solidFill>
                <a:effectLst/>
              </a:rPr>
              <a:t>Important Dates and Deadlines:</a:t>
            </a:r>
            <a:endParaRPr lang="en-GB" sz="1100" b="0" i="0" u="none" strike="noStrike" dirty="0">
              <a:solidFill>
                <a:srgbClr val="000000"/>
              </a:solidFill>
              <a:effectLst/>
            </a:endParaRPr>
          </a:p>
          <a:p>
            <a:pPr marL="742950" lvl="1" indent="-285750" algn="l">
              <a:buFont typeface="Arial" panose="020B0604020202020204" pitchFamily="34" charset="0"/>
              <a:buChar char="•"/>
            </a:pPr>
            <a:r>
              <a:rPr lang="en-GB" sz="1100" b="0" i="0" u="none" strike="noStrike" dirty="0">
                <a:solidFill>
                  <a:srgbClr val="000000"/>
                </a:solidFill>
                <a:effectLst/>
              </a:rPr>
              <a:t>Keep a running list of important dates and deadlines, such as mock exams, coursework submissions, and university application deadlines. This helps students stay organized and ensures they don’t miss critical milestones.</a:t>
            </a:r>
          </a:p>
        </p:txBody>
      </p:sp>
    </p:spTree>
    <p:extLst>
      <p:ext uri="{BB962C8B-B14F-4D97-AF65-F5344CB8AC3E}">
        <p14:creationId xmlns:p14="http://schemas.microsoft.com/office/powerpoint/2010/main" val="3608288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DF1C-0D07-F5A9-7715-49FC26BF924D}"/>
            </a:ext>
          </a:extLst>
        </p:cNvPr>
        <p:cNvGrpSpPr/>
        <p:nvPr/>
      </p:nvGrpSpPr>
      <p:grpSpPr>
        <a:xfrm>
          <a:off x="0" y="0"/>
          <a:ext cx="0" cy="0"/>
          <a:chOff x="0" y="0"/>
          <a:chExt cx="0" cy="0"/>
        </a:xfrm>
      </p:grpSpPr>
      <p:pic>
        <p:nvPicPr>
          <p:cNvPr id="4" name="Picture 3" descr="A circle with black numbers and a blue border&#10;&#10;Description automatically generated">
            <a:extLst>
              <a:ext uri="{FF2B5EF4-FFF2-40B4-BE49-F238E27FC236}">
                <a16:creationId xmlns:a16="http://schemas.microsoft.com/office/drawing/2014/main" id="{A607A46A-5916-8DD4-BA1C-54D02845A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568265"/>
            <a:ext cx="568267" cy="568267"/>
          </a:xfrm>
          <a:prstGeom prst="rect">
            <a:avLst/>
          </a:prstGeom>
          <a:ln>
            <a:noFill/>
          </a:ln>
          <a:effectLst>
            <a:outerShdw blurRad="292100" dist="139700" dir="2700000" algn="tl" rotWithShape="0">
              <a:srgbClr val="333333">
                <a:alpha val="65000"/>
              </a:srgbClr>
            </a:outerShdw>
          </a:effectLst>
        </p:spPr>
      </p:pic>
      <p:pic>
        <p:nvPicPr>
          <p:cNvPr id="5" name="Picture 4" descr="A circle with a number on it&#10;&#10;Description automatically generated">
            <a:extLst>
              <a:ext uri="{FF2B5EF4-FFF2-40B4-BE49-F238E27FC236}">
                <a16:creationId xmlns:a16="http://schemas.microsoft.com/office/drawing/2014/main" id="{393234BC-5552-F2EE-7B0A-07EDFB048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pic>
        <p:nvPicPr>
          <p:cNvPr id="9" name="Picture 8" descr="A yellow sun and stars in the dark&#10;&#10;Description automatically generated">
            <a:extLst>
              <a:ext uri="{FF2B5EF4-FFF2-40B4-BE49-F238E27FC236}">
                <a16:creationId xmlns:a16="http://schemas.microsoft.com/office/drawing/2014/main" id="{B7C9D141-2488-0BDE-15AD-4316EDC96B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89727">
            <a:off x="761063" y="-61053"/>
            <a:ext cx="1041278" cy="1041278"/>
          </a:xfrm>
          <a:prstGeom prst="rect">
            <a:avLst/>
          </a:prstGeom>
        </p:spPr>
      </p:pic>
      <p:sp>
        <p:nvSpPr>
          <p:cNvPr id="3" name="TextBox 2">
            <a:extLst>
              <a:ext uri="{FF2B5EF4-FFF2-40B4-BE49-F238E27FC236}">
                <a16:creationId xmlns:a16="http://schemas.microsoft.com/office/drawing/2014/main" id="{F6954737-3836-CEFA-1D16-305A6C134795}"/>
              </a:ext>
            </a:extLst>
          </p:cNvPr>
          <p:cNvSpPr txBox="1"/>
          <p:nvPr/>
        </p:nvSpPr>
        <p:spPr>
          <a:xfrm>
            <a:off x="124521" y="1136532"/>
            <a:ext cx="11942957" cy="4524315"/>
          </a:xfrm>
          <a:prstGeom prst="rect">
            <a:avLst/>
          </a:prstGeom>
          <a:noFill/>
        </p:spPr>
        <p:txBody>
          <a:bodyPr wrap="square">
            <a:spAutoFit/>
          </a:bodyPr>
          <a:lstStyle/>
          <a:p>
            <a:pPr algn="l"/>
            <a:r>
              <a:rPr lang="en-GB" sz="3600" b="1" i="0" u="none" strike="noStrike" dirty="0">
                <a:solidFill>
                  <a:srgbClr val="000000"/>
                </a:solidFill>
                <a:effectLst/>
              </a:rPr>
              <a:t>Example Structure</a:t>
            </a:r>
          </a:p>
          <a:p>
            <a:pPr algn="l"/>
            <a:endParaRPr lang="en-GB" sz="3600" b="1" i="0" u="none" strike="noStrike" dirty="0">
              <a:solidFill>
                <a:srgbClr val="000000"/>
              </a:solidFill>
              <a:effectLst/>
            </a:endParaRPr>
          </a:p>
          <a:p>
            <a:pPr algn="l"/>
            <a:r>
              <a:rPr lang="en-GB" sz="3600" b="1" i="0" u="none" strike="noStrike" dirty="0">
                <a:solidFill>
                  <a:srgbClr val="000000"/>
                </a:solidFill>
                <a:effectLst/>
              </a:rPr>
              <a:t>Sixth Form Section Overview:</a:t>
            </a:r>
          </a:p>
          <a:p>
            <a:pPr algn="l"/>
            <a:endParaRPr lang="en-GB" sz="3600" b="0" i="0" u="none" strike="noStrike" dirty="0">
              <a:solidFill>
                <a:srgbClr val="000000"/>
              </a:solidFill>
              <a:effectLst/>
            </a:endParaRPr>
          </a:p>
          <a:p>
            <a:pPr algn="l"/>
            <a:r>
              <a:rPr lang="en-GB" sz="3600" b="1" i="0" u="none" strike="noStrike" dirty="0">
                <a:solidFill>
                  <a:srgbClr val="000000"/>
                </a:solidFill>
                <a:effectLst/>
              </a:rPr>
              <a:t>Monday:</a:t>
            </a:r>
            <a:endParaRPr lang="en-GB" sz="3600" b="0" i="0" u="none" strike="noStrike" dirty="0">
              <a:solidFill>
                <a:srgbClr val="000000"/>
              </a:solidFill>
              <a:effectLst/>
            </a:endParaRPr>
          </a:p>
          <a:p>
            <a:pPr marL="342900" indent="-342900" algn="l">
              <a:buFont typeface="Arial" panose="020B0604020202020204" pitchFamily="34" charset="0"/>
              <a:buChar char="•"/>
            </a:pPr>
            <a:r>
              <a:rPr lang="en-GB" sz="3600" b="1" i="0" u="none" strike="noStrike" dirty="0">
                <a:solidFill>
                  <a:srgbClr val="000000"/>
                </a:solidFill>
                <a:effectLst/>
              </a:rPr>
              <a:t>University Focus:</a:t>
            </a:r>
            <a:r>
              <a:rPr lang="en-GB" sz="3600" b="0" i="0" u="none" strike="noStrike" dirty="0">
                <a:solidFill>
                  <a:srgbClr val="000000"/>
                </a:solidFill>
                <a:effectLst/>
              </a:rPr>
              <a:t> Latest updates on UCAS deadlines, university open days this month, and personal statement workshops.</a:t>
            </a:r>
          </a:p>
        </p:txBody>
      </p:sp>
    </p:spTree>
    <p:extLst>
      <p:ext uri="{BB962C8B-B14F-4D97-AF65-F5344CB8AC3E}">
        <p14:creationId xmlns:p14="http://schemas.microsoft.com/office/powerpoint/2010/main" val="1245126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DF1C-0D07-F5A9-7715-49FC26BF924D}"/>
            </a:ext>
          </a:extLst>
        </p:cNvPr>
        <p:cNvGrpSpPr/>
        <p:nvPr/>
      </p:nvGrpSpPr>
      <p:grpSpPr>
        <a:xfrm>
          <a:off x="0" y="0"/>
          <a:ext cx="0" cy="0"/>
          <a:chOff x="0" y="0"/>
          <a:chExt cx="0" cy="0"/>
        </a:xfrm>
      </p:grpSpPr>
      <p:pic>
        <p:nvPicPr>
          <p:cNvPr id="4" name="Picture 3" descr="A circle with black numbers and a blue border&#10;&#10;Description automatically generated">
            <a:extLst>
              <a:ext uri="{FF2B5EF4-FFF2-40B4-BE49-F238E27FC236}">
                <a16:creationId xmlns:a16="http://schemas.microsoft.com/office/drawing/2014/main" id="{A607A46A-5916-8DD4-BA1C-54D02845A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568265"/>
            <a:ext cx="568267" cy="568267"/>
          </a:xfrm>
          <a:prstGeom prst="rect">
            <a:avLst/>
          </a:prstGeom>
          <a:ln>
            <a:noFill/>
          </a:ln>
          <a:effectLst>
            <a:outerShdw blurRad="292100" dist="139700" dir="2700000" algn="tl" rotWithShape="0">
              <a:srgbClr val="333333">
                <a:alpha val="65000"/>
              </a:srgbClr>
            </a:outerShdw>
          </a:effectLst>
        </p:spPr>
      </p:pic>
      <p:pic>
        <p:nvPicPr>
          <p:cNvPr id="5" name="Picture 4" descr="A circle with a number on it&#10;&#10;Description automatically generated">
            <a:extLst>
              <a:ext uri="{FF2B5EF4-FFF2-40B4-BE49-F238E27FC236}">
                <a16:creationId xmlns:a16="http://schemas.microsoft.com/office/drawing/2014/main" id="{393234BC-5552-F2EE-7B0A-07EDFB048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sp>
        <p:nvSpPr>
          <p:cNvPr id="9" name="Rectangle 3">
            <a:extLst>
              <a:ext uri="{FF2B5EF4-FFF2-40B4-BE49-F238E27FC236}">
                <a16:creationId xmlns:a16="http://schemas.microsoft.com/office/drawing/2014/main" id="{5ED2D809-5436-24A6-890A-F7197CC85577}"/>
              </a:ext>
            </a:extLst>
          </p:cNvPr>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0" name="Picture 9" descr="A calendar with a yellow circle and a black background&#10;&#10;Description automatically generated">
            <a:extLst>
              <a:ext uri="{FF2B5EF4-FFF2-40B4-BE49-F238E27FC236}">
                <a16:creationId xmlns:a16="http://schemas.microsoft.com/office/drawing/2014/main" id="{FBE3F37B-3AEC-3202-1F7E-EA08D48E2E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79925">
            <a:off x="827772" y="95876"/>
            <a:ext cx="664143" cy="664143"/>
          </a:xfrm>
          <a:prstGeom prst="rect">
            <a:avLst/>
          </a:prstGeom>
        </p:spPr>
      </p:pic>
      <p:sp>
        <p:nvSpPr>
          <p:cNvPr id="3" name="TextBox 2">
            <a:extLst>
              <a:ext uri="{FF2B5EF4-FFF2-40B4-BE49-F238E27FC236}">
                <a16:creationId xmlns:a16="http://schemas.microsoft.com/office/drawing/2014/main" id="{DA6BDB0A-F395-C72E-036B-A7BF24E148FD}"/>
              </a:ext>
            </a:extLst>
          </p:cNvPr>
          <p:cNvSpPr txBox="1"/>
          <p:nvPr/>
        </p:nvSpPr>
        <p:spPr>
          <a:xfrm>
            <a:off x="177858" y="1536174"/>
            <a:ext cx="11836284" cy="3785652"/>
          </a:xfrm>
          <a:prstGeom prst="rect">
            <a:avLst/>
          </a:prstGeom>
          <a:noFill/>
        </p:spPr>
        <p:txBody>
          <a:bodyPr wrap="square">
            <a:spAutoFit/>
          </a:bodyPr>
          <a:lstStyle/>
          <a:p>
            <a:pPr algn="l"/>
            <a:r>
              <a:rPr lang="en-GB" sz="4800" b="1" i="0" u="none" strike="noStrike" dirty="0">
                <a:solidFill>
                  <a:srgbClr val="000000"/>
                </a:solidFill>
                <a:effectLst/>
              </a:rPr>
              <a:t>Tuesday:</a:t>
            </a:r>
          </a:p>
          <a:p>
            <a:pPr algn="l"/>
            <a:endParaRPr lang="en-GB" sz="4800" b="0" i="0" u="none" strike="noStrike" dirty="0">
              <a:solidFill>
                <a:srgbClr val="000000"/>
              </a:solidFill>
              <a:effectLst/>
            </a:endParaRPr>
          </a:p>
          <a:p>
            <a:pPr marL="685800" indent="-685800" algn="l">
              <a:buFont typeface="Arial" panose="020B0604020202020204" pitchFamily="34" charset="0"/>
              <a:buChar char="•"/>
            </a:pPr>
            <a:r>
              <a:rPr lang="en-GB" sz="4800" b="1" i="0" u="none" strike="noStrike" dirty="0">
                <a:solidFill>
                  <a:srgbClr val="000000"/>
                </a:solidFill>
                <a:effectLst/>
              </a:rPr>
              <a:t>Exams and Revision:</a:t>
            </a:r>
            <a:r>
              <a:rPr lang="en-GB" sz="4800" b="0" i="0" u="none" strike="noStrike" dirty="0">
                <a:solidFill>
                  <a:srgbClr val="000000"/>
                </a:solidFill>
                <a:effectLst/>
              </a:rPr>
              <a:t> Revision timetable for upcoming mock exams, study tips, and access to past papers for practice.</a:t>
            </a:r>
          </a:p>
        </p:txBody>
      </p:sp>
    </p:spTree>
    <p:extLst>
      <p:ext uri="{BB962C8B-B14F-4D97-AF65-F5344CB8AC3E}">
        <p14:creationId xmlns:p14="http://schemas.microsoft.com/office/powerpoint/2010/main" val="2732327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DF1C-0D07-F5A9-7715-49FC26BF924D}"/>
            </a:ext>
          </a:extLst>
        </p:cNvPr>
        <p:cNvGrpSpPr/>
        <p:nvPr/>
      </p:nvGrpSpPr>
      <p:grpSpPr>
        <a:xfrm>
          <a:off x="0" y="0"/>
          <a:ext cx="0" cy="0"/>
          <a:chOff x="0" y="0"/>
          <a:chExt cx="0" cy="0"/>
        </a:xfrm>
      </p:grpSpPr>
      <p:pic>
        <p:nvPicPr>
          <p:cNvPr id="4" name="Picture 3" descr="A circle with black numbers and a blue border&#10;&#10;Description automatically generated">
            <a:extLst>
              <a:ext uri="{FF2B5EF4-FFF2-40B4-BE49-F238E27FC236}">
                <a16:creationId xmlns:a16="http://schemas.microsoft.com/office/drawing/2014/main" id="{A607A46A-5916-8DD4-BA1C-54D02845A3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733" y="568265"/>
            <a:ext cx="568267" cy="568267"/>
          </a:xfrm>
          <a:prstGeom prst="rect">
            <a:avLst/>
          </a:prstGeom>
          <a:ln>
            <a:noFill/>
          </a:ln>
          <a:effectLst>
            <a:outerShdw blurRad="292100" dist="139700" dir="2700000" algn="tl" rotWithShape="0">
              <a:srgbClr val="333333">
                <a:alpha val="65000"/>
              </a:srgbClr>
            </a:outerShdw>
          </a:effectLst>
        </p:spPr>
      </p:pic>
      <p:pic>
        <p:nvPicPr>
          <p:cNvPr id="5" name="Picture 4" descr="A circle with a number on it&#10;&#10;Description automatically generated">
            <a:extLst>
              <a:ext uri="{FF2B5EF4-FFF2-40B4-BE49-F238E27FC236}">
                <a16:creationId xmlns:a16="http://schemas.microsoft.com/office/drawing/2014/main" id="{393234BC-5552-F2EE-7B0A-07EDFB048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sp>
        <p:nvSpPr>
          <p:cNvPr id="9" name="Rectangle 3">
            <a:extLst>
              <a:ext uri="{FF2B5EF4-FFF2-40B4-BE49-F238E27FC236}">
                <a16:creationId xmlns:a16="http://schemas.microsoft.com/office/drawing/2014/main" id="{5ED2D809-5436-24A6-890A-F7197CC85577}"/>
              </a:ext>
            </a:extLst>
          </p:cNvPr>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0" name="Picture 9" descr="A calendar with a blue background&#10;&#10;Description automatically generated">
            <a:extLst>
              <a:ext uri="{FF2B5EF4-FFF2-40B4-BE49-F238E27FC236}">
                <a16:creationId xmlns:a16="http://schemas.microsoft.com/office/drawing/2014/main" id="{3A17070C-A51E-57B3-D414-93B950950E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22767">
            <a:off x="827773" y="182504"/>
            <a:ext cx="706837" cy="706837"/>
          </a:xfrm>
          <a:prstGeom prst="rect">
            <a:avLst/>
          </a:prstGeom>
        </p:spPr>
      </p:pic>
      <p:sp>
        <p:nvSpPr>
          <p:cNvPr id="3" name="TextBox 2">
            <a:extLst>
              <a:ext uri="{FF2B5EF4-FFF2-40B4-BE49-F238E27FC236}">
                <a16:creationId xmlns:a16="http://schemas.microsoft.com/office/drawing/2014/main" id="{E9A6C52C-5B11-EA5F-D9A0-9CE0FAA14479}"/>
              </a:ext>
            </a:extLst>
          </p:cNvPr>
          <p:cNvSpPr txBox="1"/>
          <p:nvPr/>
        </p:nvSpPr>
        <p:spPr>
          <a:xfrm>
            <a:off x="497400" y="1535371"/>
            <a:ext cx="11197199" cy="3477875"/>
          </a:xfrm>
          <a:prstGeom prst="rect">
            <a:avLst/>
          </a:prstGeom>
          <a:noFill/>
        </p:spPr>
        <p:txBody>
          <a:bodyPr wrap="square">
            <a:spAutoFit/>
          </a:bodyPr>
          <a:lstStyle/>
          <a:p>
            <a:pPr algn="l"/>
            <a:r>
              <a:rPr lang="en-GB" sz="4400" b="1" i="0" u="none" strike="noStrike" dirty="0">
                <a:solidFill>
                  <a:srgbClr val="000000"/>
                </a:solidFill>
                <a:effectLst/>
              </a:rPr>
              <a:t>Wednesday:</a:t>
            </a:r>
          </a:p>
          <a:p>
            <a:pPr algn="l"/>
            <a:endParaRPr lang="en-GB" sz="4400" b="0" i="0" u="none" strike="noStrike" dirty="0">
              <a:solidFill>
                <a:srgbClr val="000000"/>
              </a:solidFill>
              <a:effectLst/>
            </a:endParaRPr>
          </a:p>
          <a:p>
            <a:pPr marL="571500" indent="-571500" algn="l">
              <a:buFont typeface="Arial" panose="020B0604020202020204" pitchFamily="34" charset="0"/>
              <a:buChar char="•"/>
            </a:pPr>
            <a:r>
              <a:rPr lang="en-GB" sz="4400" b="1" i="0" u="none" strike="noStrike" dirty="0">
                <a:solidFill>
                  <a:srgbClr val="000000"/>
                </a:solidFill>
                <a:effectLst/>
              </a:rPr>
              <a:t>Career Guidance:</a:t>
            </a:r>
            <a:r>
              <a:rPr lang="en-GB" sz="4400" b="0" i="0" u="none" strike="noStrike" dirty="0">
                <a:solidFill>
                  <a:srgbClr val="000000"/>
                </a:solidFill>
                <a:effectLst/>
              </a:rPr>
              <a:t> Information on apprenticeship opportunities, CV writing workshops, and upcoming career fairs.</a:t>
            </a:r>
          </a:p>
        </p:txBody>
      </p:sp>
    </p:spTree>
    <p:extLst>
      <p:ext uri="{BB962C8B-B14F-4D97-AF65-F5344CB8AC3E}">
        <p14:creationId xmlns:p14="http://schemas.microsoft.com/office/powerpoint/2010/main" val="428355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ircle with black numbers and a blue border&#10;&#10;Description automatically generated">
            <a:extLst>
              <a:ext uri="{FF2B5EF4-FFF2-40B4-BE49-F238E27FC236}">
                <a16:creationId xmlns:a16="http://schemas.microsoft.com/office/drawing/2014/main" id="{EDAF0F9D-29E5-3BB4-E952-426EDF431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3733" y="568265"/>
            <a:ext cx="568267" cy="568267"/>
          </a:xfrm>
          <a:prstGeom prst="rect">
            <a:avLst/>
          </a:prstGeom>
          <a:ln>
            <a:noFill/>
          </a:ln>
          <a:effectLst>
            <a:outerShdw blurRad="292100" dist="139700" dir="2700000" algn="tl" rotWithShape="0">
              <a:srgbClr val="333333">
                <a:alpha val="65000"/>
              </a:srgbClr>
            </a:outerShdw>
          </a:effectLst>
        </p:spPr>
      </p:pic>
      <p:pic>
        <p:nvPicPr>
          <p:cNvPr id="6" name="Picture 5" descr="A circle with a number on it&#10;&#10;Description automatically generated">
            <a:extLst>
              <a:ext uri="{FF2B5EF4-FFF2-40B4-BE49-F238E27FC236}">
                <a16:creationId xmlns:a16="http://schemas.microsoft.com/office/drawing/2014/main" id="{ED4DB797-C6E2-5248-237C-87A88232F7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pic>
        <p:nvPicPr>
          <p:cNvPr id="9" name="Picture 8" descr="A blue and white calendar with three rings&#10;&#10;Description automatically generated">
            <a:extLst>
              <a:ext uri="{FF2B5EF4-FFF2-40B4-BE49-F238E27FC236}">
                <a16:creationId xmlns:a16="http://schemas.microsoft.com/office/drawing/2014/main" id="{4677C1CF-C611-57D9-D6BA-F4C0104357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76348">
            <a:off x="828952" y="78349"/>
            <a:ext cx="1020278" cy="1020278"/>
          </a:xfrm>
          <a:prstGeom prst="rect">
            <a:avLst/>
          </a:prstGeom>
        </p:spPr>
      </p:pic>
      <p:sp>
        <p:nvSpPr>
          <p:cNvPr id="3" name="TextBox 2">
            <a:extLst>
              <a:ext uri="{FF2B5EF4-FFF2-40B4-BE49-F238E27FC236}">
                <a16:creationId xmlns:a16="http://schemas.microsoft.com/office/drawing/2014/main" id="{0D2CFEA8-A294-C559-0477-6E63A529DF14}"/>
              </a:ext>
            </a:extLst>
          </p:cNvPr>
          <p:cNvSpPr txBox="1"/>
          <p:nvPr/>
        </p:nvSpPr>
        <p:spPr>
          <a:xfrm>
            <a:off x="633296" y="1351508"/>
            <a:ext cx="10925407" cy="4154984"/>
          </a:xfrm>
          <a:prstGeom prst="rect">
            <a:avLst/>
          </a:prstGeom>
          <a:noFill/>
        </p:spPr>
        <p:txBody>
          <a:bodyPr wrap="square">
            <a:spAutoFit/>
          </a:bodyPr>
          <a:lstStyle/>
          <a:p>
            <a:pPr algn="l"/>
            <a:r>
              <a:rPr lang="en-GB" sz="4400" b="1" i="0" u="none" strike="noStrike" dirty="0">
                <a:solidFill>
                  <a:srgbClr val="000000"/>
                </a:solidFill>
                <a:effectLst/>
              </a:rPr>
              <a:t>Thursday:</a:t>
            </a:r>
          </a:p>
          <a:p>
            <a:pPr algn="l"/>
            <a:endParaRPr lang="en-GB" sz="4400" b="0" i="0" u="none" strike="noStrike" dirty="0">
              <a:solidFill>
                <a:srgbClr val="000000"/>
              </a:solidFill>
              <a:effectLst/>
            </a:endParaRPr>
          </a:p>
          <a:p>
            <a:pPr marL="457200" indent="-457200" algn="l">
              <a:buFont typeface="Arial" panose="020B0604020202020204" pitchFamily="34" charset="0"/>
              <a:buChar char="•"/>
            </a:pPr>
            <a:r>
              <a:rPr lang="en-GB" sz="4400" b="1" i="0" u="none" strike="noStrike" dirty="0">
                <a:solidFill>
                  <a:srgbClr val="000000"/>
                </a:solidFill>
                <a:effectLst/>
              </a:rPr>
              <a:t>Extra-Curricular Activities:</a:t>
            </a:r>
            <a:r>
              <a:rPr lang="en-GB" sz="4400" b="0" i="0" u="none" strike="noStrike" dirty="0">
                <a:solidFill>
                  <a:srgbClr val="000000"/>
                </a:solidFill>
                <a:effectLst/>
              </a:rPr>
              <a:t> Highlights of leadership roles available in the Sixth Form, such as Head Student applications, and details of the Duke of Edinburgh Award.</a:t>
            </a:r>
          </a:p>
        </p:txBody>
      </p:sp>
    </p:spTree>
    <p:extLst>
      <p:ext uri="{BB962C8B-B14F-4D97-AF65-F5344CB8AC3E}">
        <p14:creationId xmlns:p14="http://schemas.microsoft.com/office/powerpoint/2010/main" val="2772961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ircle with black numbers and a blue border&#10;&#10;Description automatically generated">
            <a:extLst>
              <a:ext uri="{FF2B5EF4-FFF2-40B4-BE49-F238E27FC236}">
                <a16:creationId xmlns:a16="http://schemas.microsoft.com/office/drawing/2014/main" id="{EDAF0F9D-29E5-3BB4-E952-426EDF431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23733" y="568265"/>
            <a:ext cx="568267" cy="568267"/>
          </a:xfrm>
          <a:prstGeom prst="rect">
            <a:avLst/>
          </a:prstGeom>
          <a:ln>
            <a:noFill/>
          </a:ln>
          <a:effectLst>
            <a:outerShdw blurRad="292100" dist="139700" dir="2700000" algn="tl" rotWithShape="0">
              <a:srgbClr val="333333">
                <a:alpha val="65000"/>
              </a:srgbClr>
            </a:outerShdw>
          </a:effectLst>
        </p:spPr>
      </p:pic>
      <p:pic>
        <p:nvPicPr>
          <p:cNvPr id="6" name="Picture 5" descr="A circle with a number on it&#10;&#10;Description automatically generated">
            <a:extLst>
              <a:ext uri="{FF2B5EF4-FFF2-40B4-BE49-F238E27FC236}">
                <a16:creationId xmlns:a16="http://schemas.microsoft.com/office/drawing/2014/main" id="{ED4DB797-C6E2-5248-237C-87A88232F7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23733" y="0"/>
            <a:ext cx="568267" cy="568267"/>
          </a:xfrm>
          <a:prstGeom prst="rect">
            <a:avLst/>
          </a:prstGeom>
          <a:ln>
            <a:noFill/>
          </a:ln>
          <a:effectLst>
            <a:outerShdw blurRad="292100" dist="139700" dir="2700000" algn="tl" rotWithShape="0">
              <a:srgbClr val="333333">
                <a:alpha val="65000"/>
              </a:srgbClr>
            </a:outerShdw>
          </a:effectLst>
        </p:spPr>
      </p:pic>
      <p:pic>
        <p:nvPicPr>
          <p:cNvPr id="3" name="Picture 2" descr="A black background with orange and white letters&#10;&#10;Description automatically generated">
            <a:extLst>
              <a:ext uri="{FF2B5EF4-FFF2-40B4-BE49-F238E27FC236}">
                <a16:creationId xmlns:a16="http://schemas.microsoft.com/office/drawing/2014/main" id="{738F4E2B-C91D-CA53-16E8-9FF4CAAF42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22658" y="-789271"/>
            <a:ext cx="2546684" cy="2546684"/>
          </a:xfrm>
          <a:prstGeom prst="rect">
            <a:avLst/>
          </a:prstGeom>
        </p:spPr>
      </p:pic>
      <p:sp>
        <p:nvSpPr>
          <p:cNvPr id="7" name="TextBox 6">
            <a:extLst>
              <a:ext uri="{FF2B5EF4-FFF2-40B4-BE49-F238E27FC236}">
                <a16:creationId xmlns:a16="http://schemas.microsoft.com/office/drawing/2014/main" id="{FA537709-F1F5-04E7-5974-33BD9E0E820E}"/>
              </a:ext>
            </a:extLst>
          </p:cNvPr>
          <p:cNvSpPr txBox="1"/>
          <p:nvPr/>
        </p:nvSpPr>
        <p:spPr>
          <a:xfrm>
            <a:off x="235325" y="902545"/>
            <a:ext cx="11183524" cy="5632311"/>
          </a:xfrm>
          <a:prstGeom prst="rect">
            <a:avLst/>
          </a:prstGeom>
          <a:noFill/>
        </p:spPr>
        <p:txBody>
          <a:bodyPr wrap="square">
            <a:spAutoFit/>
          </a:bodyPr>
          <a:lstStyle/>
          <a:p>
            <a:pPr algn="l"/>
            <a:r>
              <a:rPr lang="en-GB" sz="2400" b="1" i="0" u="none" strike="noStrike" dirty="0">
                <a:solidFill>
                  <a:srgbClr val="000000"/>
                </a:solidFill>
                <a:effectLst/>
              </a:rPr>
              <a:t>Friday:</a:t>
            </a:r>
          </a:p>
          <a:p>
            <a:pPr algn="l"/>
            <a:endParaRPr lang="en-GB" sz="2400" b="0" i="0" u="none" strike="noStrike" dirty="0">
              <a:solidFill>
                <a:srgbClr val="000000"/>
              </a:solidFill>
              <a:effectLst/>
            </a:endParaRPr>
          </a:p>
          <a:p>
            <a:pPr marL="342900" indent="-342900" algn="l">
              <a:buFont typeface="Arial" panose="020B0604020202020204" pitchFamily="34" charset="0"/>
              <a:buChar char="•"/>
            </a:pPr>
            <a:r>
              <a:rPr lang="en-GB" sz="2400" b="1" i="0" u="none" strike="noStrike" dirty="0">
                <a:solidFill>
                  <a:srgbClr val="000000"/>
                </a:solidFill>
                <a:effectLst/>
              </a:rPr>
              <a:t>Well-being and Support:</a:t>
            </a:r>
            <a:r>
              <a:rPr lang="en-GB" sz="2400" b="0" i="0" u="none" strike="noStrike" dirty="0">
                <a:solidFill>
                  <a:srgbClr val="000000"/>
                </a:solidFill>
                <a:effectLst/>
              </a:rPr>
              <a:t> Tips on managing stress, resources for mental health support, and a reminder of the pastoral care services available.</a:t>
            </a:r>
          </a:p>
          <a:p>
            <a:pPr marL="342900" indent="-342900" algn="l">
              <a:buFont typeface="Arial" panose="020B0604020202020204" pitchFamily="34" charset="0"/>
              <a:buChar char="•"/>
            </a:pPr>
            <a:r>
              <a:rPr lang="en-GB" sz="2400" b="1" i="0" u="none" strike="noStrike" dirty="0">
                <a:solidFill>
                  <a:srgbClr val="000000"/>
                </a:solidFill>
                <a:effectLst/>
              </a:rPr>
              <a:t>Important Dates and Deadlines:</a:t>
            </a:r>
            <a:r>
              <a:rPr lang="en-GB" sz="2400" b="0" i="0" u="none" strike="noStrike" dirty="0">
                <a:solidFill>
                  <a:srgbClr val="000000"/>
                </a:solidFill>
                <a:effectLst/>
              </a:rPr>
              <a:t> (Displayed daily)</a:t>
            </a:r>
          </a:p>
          <a:p>
            <a:pPr marL="342900" indent="-342900" algn="l">
              <a:buFont typeface="Arial" panose="020B0604020202020204" pitchFamily="34" charset="0"/>
              <a:buChar char="•"/>
            </a:pPr>
            <a:r>
              <a:rPr lang="en-GB" sz="2400" b="1" i="0" u="none" strike="noStrike" dirty="0">
                <a:solidFill>
                  <a:srgbClr val="000000"/>
                </a:solidFill>
                <a:effectLst/>
              </a:rPr>
              <a:t>UCAS Deadline:</a:t>
            </a:r>
            <a:r>
              <a:rPr lang="en-GB" sz="2400" b="0" i="0" u="none" strike="noStrike" dirty="0">
                <a:solidFill>
                  <a:srgbClr val="000000"/>
                </a:solidFill>
                <a:effectLst/>
              </a:rPr>
              <a:t> 15th October</a:t>
            </a:r>
          </a:p>
          <a:p>
            <a:pPr marL="342900" indent="-342900" algn="l">
              <a:buFont typeface="Arial" panose="020B0604020202020204" pitchFamily="34" charset="0"/>
              <a:buChar char="•"/>
            </a:pPr>
            <a:r>
              <a:rPr lang="en-GB" sz="2400" b="1" i="0" u="none" strike="noStrike" dirty="0">
                <a:solidFill>
                  <a:srgbClr val="000000"/>
                </a:solidFill>
                <a:effectLst/>
              </a:rPr>
              <a:t>Mock Exams:</a:t>
            </a:r>
            <a:r>
              <a:rPr lang="en-GB" sz="2400" b="0" i="0" u="none" strike="noStrike" dirty="0">
                <a:solidFill>
                  <a:srgbClr val="000000"/>
                </a:solidFill>
                <a:effectLst/>
              </a:rPr>
              <a:t> 22nd – 26th November</a:t>
            </a:r>
          </a:p>
          <a:p>
            <a:pPr marL="342900" indent="-342900" algn="l">
              <a:buFont typeface="Arial" panose="020B0604020202020204" pitchFamily="34" charset="0"/>
              <a:buChar char="•"/>
            </a:pPr>
            <a:r>
              <a:rPr lang="en-GB" sz="2400" b="1" i="0" u="none" strike="noStrike" dirty="0">
                <a:solidFill>
                  <a:srgbClr val="000000"/>
                </a:solidFill>
                <a:effectLst/>
              </a:rPr>
              <a:t>Personal Statement Submission:</a:t>
            </a:r>
            <a:r>
              <a:rPr lang="en-GB" sz="2400" b="0" i="0" u="none" strike="noStrike" dirty="0">
                <a:solidFill>
                  <a:srgbClr val="000000"/>
                </a:solidFill>
                <a:effectLst/>
              </a:rPr>
              <a:t> 1st December</a:t>
            </a:r>
          </a:p>
          <a:p>
            <a:pPr algn="l"/>
            <a:endParaRPr lang="en-GB" sz="2400" b="0" i="0" u="none" strike="noStrike" dirty="0">
              <a:solidFill>
                <a:srgbClr val="000000"/>
              </a:solidFill>
              <a:effectLst/>
            </a:endParaRPr>
          </a:p>
          <a:p>
            <a:pPr algn="l"/>
            <a:r>
              <a:rPr lang="en-GB" sz="2400" b="0" i="0" u="none" strike="noStrike" dirty="0">
                <a:solidFill>
                  <a:srgbClr val="000000"/>
                </a:solidFill>
                <a:effectLst/>
              </a:rPr>
              <a:t>The </a:t>
            </a:r>
            <a:r>
              <a:rPr lang="en-GB" sz="2400" b="1" i="0" u="none" strike="noStrike" dirty="0">
                <a:solidFill>
                  <a:srgbClr val="000000"/>
                </a:solidFill>
                <a:effectLst/>
              </a:rPr>
              <a:t>Sixth Form Section</a:t>
            </a:r>
            <a:r>
              <a:rPr lang="en-GB" sz="2400" b="0" i="0" u="none" strike="noStrike" dirty="0">
                <a:solidFill>
                  <a:srgbClr val="000000"/>
                </a:solidFill>
                <a:effectLst/>
              </a:rPr>
              <a:t> is a crucial part of the tutor PowerPoint, offering a well-organized, daily breakdown of information that meets the specific needs of Sixth Form students. By dividing the section into daily sub-sections, tutors can provide focused and detailed guidance on key areas such as university preparation, exams, careers, and well-being, ensuring that students are well-supported and informed throughout their final years of school.</a:t>
            </a:r>
          </a:p>
        </p:txBody>
      </p:sp>
    </p:spTree>
    <p:extLst>
      <p:ext uri="{BB962C8B-B14F-4D97-AF65-F5344CB8AC3E}">
        <p14:creationId xmlns:p14="http://schemas.microsoft.com/office/powerpoint/2010/main" val="3826605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4BE0373-98DB-E972-F4EA-1872A06CC379}"/>
              </a:ext>
            </a:extLst>
          </p:cNvPr>
          <p:cNvSpPr>
            <a:spLocks noGrp="1"/>
          </p:cNvSpPr>
          <p:nvPr>
            <p:ph type="title" idx="4294967295"/>
          </p:nvPr>
        </p:nvSpPr>
        <p:spPr>
          <a:xfrm>
            <a:off x="838200" y="-2914"/>
            <a:ext cx="10515600" cy="1325563"/>
          </a:xfrm>
        </p:spPr>
        <p:txBody>
          <a:bodyPr/>
          <a:lstStyle/>
          <a:p>
            <a:pPr algn="ctr"/>
            <a:r>
              <a:rPr lang="en-GB"/>
              <a:t>Assembly Rota</a:t>
            </a:r>
          </a:p>
        </p:txBody>
      </p:sp>
      <p:grpSp>
        <p:nvGrpSpPr>
          <p:cNvPr id="13" name="Group 12">
            <a:extLst>
              <a:ext uri="{FF2B5EF4-FFF2-40B4-BE49-F238E27FC236}">
                <a16:creationId xmlns:a16="http://schemas.microsoft.com/office/drawing/2014/main" id="{D79BFE6E-6FAF-FF6A-6442-125D9CE2AF59}"/>
              </a:ext>
            </a:extLst>
          </p:cNvPr>
          <p:cNvGrpSpPr/>
          <p:nvPr/>
        </p:nvGrpSpPr>
        <p:grpSpPr>
          <a:xfrm>
            <a:off x="11092749" y="0"/>
            <a:ext cx="1099255" cy="1077184"/>
            <a:chOff x="6096000" y="4036341"/>
            <a:chExt cx="1099255" cy="1077184"/>
          </a:xfrm>
        </p:grpSpPr>
        <p:sp>
          <p:nvSpPr>
            <p:cNvPr id="14" name="Rounded Rectangle 33">
              <a:extLst>
                <a:ext uri="{FF2B5EF4-FFF2-40B4-BE49-F238E27FC236}">
                  <a16:creationId xmlns:a16="http://schemas.microsoft.com/office/drawing/2014/main" id="{E90740DF-35A6-702D-4500-454BA08B00AE}"/>
                </a:ext>
              </a:extLst>
            </p:cNvPr>
            <p:cNvSpPr/>
            <p:nvPr/>
          </p:nvSpPr>
          <p:spPr>
            <a:xfrm>
              <a:off x="6096000" y="4036341"/>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15" name="Picture 14" descr="A yellow cross on a black background&#10;&#10;Description automatically generated">
              <a:hlinkClick r:id="rId2" action="ppaction://hlinksldjump"/>
              <a:extLst>
                <a:ext uri="{FF2B5EF4-FFF2-40B4-BE49-F238E27FC236}">
                  <a16:creationId xmlns:a16="http://schemas.microsoft.com/office/drawing/2014/main" id="{F0EDB354-EA8F-9C34-BCB7-8ED1D54E84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0272" y="4117510"/>
              <a:ext cx="844134" cy="844134"/>
            </a:xfrm>
            <a:prstGeom prst="rect">
              <a:avLst/>
            </a:prstGeom>
          </p:spPr>
        </p:pic>
      </p:grpSp>
      <p:sp>
        <p:nvSpPr>
          <p:cNvPr id="5" name="TextBox 4">
            <a:extLst>
              <a:ext uri="{FF2B5EF4-FFF2-40B4-BE49-F238E27FC236}">
                <a16:creationId xmlns:a16="http://schemas.microsoft.com/office/drawing/2014/main" id="{4E1B0066-59E8-1314-CFED-6E6D2C50FB98}"/>
              </a:ext>
            </a:extLst>
          </p:cNvPr>
          <p:cNvSpPr txBox="1"/>
          <p:nvPr/>
        </p:nvSpPr>
        <p:spPr>
          <a:xfrm>
            <a:off x="559962" y="1158353"/>
            <a:ext cx="11079126" cy="4832092"/>
          </a:xfrm>
          <a:prstGeom prst="rect">
            <a:avLst/>
          </a:prstGeom>
          <a:noFill/>
        </p:spPr>
        <p:txBody>
          <a:bodyPr wrap="square">
            <a:spAutoFit/>
          </a:bodyPr>
          <a:lstStyle/>
          <a:p>
            <a:pPr algn="l"/>
            <a:r>
              <a:rPr lang="en-GB" sz="1400" b="0" i="0" u="none" strike="noStrike" dirty="0">
                <a:solidFill>
                  <a:srgbClr val="000000"/>
                </a:solidFill>
                <a:effectLst/>
              </a:rPr>
              <a:t>The </a:t>
            </a:r>
            <a:r>
              <a:rPr lang="en-GB" sz="1400" b="1" i="0" u="none" strike="noStrike" dirty="0">
                <a:solidFill>
                  <a:srgbClr val="000000"/>
                </a:solidFill>
                <a:effectLst/>
              </a:rPr>
              <a:t>Assembly Rota for the Term</a:t>
            </a:r>
            <a:r>
              <a:rPr lang="en-GB" sz="1400" b="0" i="0" u="none" strike="noStrike" dirty="0">
                <a:solidFill>
                  <a:srgbClr val="000000"/>
                </a:solidFill>
                <a:effectLst/>
              </a:rPr>
              <a:t> section in the tutor PowerPoint is essential for keeping both staff and students informed about the schedule of assemblies throughout the term. This section helps ensure that everyone knows when and where assemblies will take place, which year groups are involved, and what the focus of each assembly will be. Clear communication of the assembly rota helps maintain organization and allows students and staff to prepare appropriately.</a:t>
            </a:r>
          </a:p>
          <a:p>
            <a:pPr algn="l"/>
            <a:endParaRPr lang="en-GB" sz="1400" b="0" i="0" u="none" strike="noStrike" dirty="0">
              <a:solidFill>
                <a:srgbClr val="000000"/>
              </a:solidFill>
              <a:effectLst/>
            </a:endParaRPr>
          </a:p>
          <a:p>
            <a:pPr algn="l"/>
            <a:r>
              <a:rPr lang="en-GB" sz="1400" b="1" i="0" u="none" strike="noStrike" dirty="0">
                <a:solidFill>
                  <a:srgbClr val="000000"/>
                </a:solidFill>
                <a:effectLst/>
              </a:rPr>
              <a:t>Key Points to Include:</a:t>
            </a:r>
          </a:p>
          <a:p>
            <a:pPr marL="228600" indent="-228600" algn="l">
              <a:buFont typeface="+mj-lt"/>
              <a:buAutoNum type="arabicPeriod"/>
            </a:pPr>
            <a:r>
              <a:rPr lang="en-GB" sz="1400" b="1" i="0" u="none" strike="noStrike" dirty="0">
                <a:solidFill>
                  <a:srgbClr val="000000"/>
                </a:solidFill>
                <a:effectLst/>
              </a:rPr>
              <a:t>Date and Time:</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Clearly list the dates and times of each assembly. This helps tutors and students to be aware of when they need to be in the assembly hall or other designated location.</a:t>
            </a:r>
          </a:p>
          <a:p>
            <a:pPr marL="228600" indent="-228600" algn="l">
              <a:buFont typeface="+mj-lt"/>
              <a:buAutoNum type="arabicPeriod"/>
            </a:pPr>
            <a:r>
              <a:rPr lang="en-GB" sz="1400" b="1" i="0" u="none" strike="noStrike" dirty="0">
                <a:solidFill>
                  <a:srgbClr val="000000"/>
                </a:solidFill>
                <a:effectLst/>
              </a:rPr>
              <a:t>Year Groups Involved:</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Specify which year groups are expected to attend each assembly. This ensures that the correct groups are present and avoids any confusion.</a:t>
            </a:r>
          </a:p>
          <a:p>
            <a:pPr marL="228600" indent="-228600" algn="l">
              <a:buFont typeface="+mj-lt"/>
              <a:buAutoNum type="arabicPeriod"/>
            </a:pPr>
            <a:r>
              <a:rPr lang="en-GB" sz="1400" b="1" i="0" u="none" strike="noStrike" dirty="0">
                <a:solidFill>
                  <a:srgbClr val="000000"/>
                </a:solidFill>
                <a:effectLst/>
              </a:rPr>
              <a:t>Assembly Focus or Theme:</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Include the focus or theme of each assembly. This might relate to a specific value, event, or school-wide initiative, giving students and staff an idea of what to expect and how to prepare.</a:t>
            </a:r>
          </a:p>
          <a:p>
            <a:pPr marL="228600" indent="-228600" algn="l">
              <a:buFont typeface="+mj-lt"/>
              <a:buAutoNum type="arabicPeriod"/>
            </a:pPr>
            <a:r>
              <a:rPr lang="en-GB" sz="1400" b="1" i="0" u="none" strike="noStrike" dirty="0">
                <a:solidFill>
                  <a:srgbClr val="000000"/>
                </a:solidFill>
                <a:effectLst/>
              </a:rPr>
              <a:t>Guest Speakers or Special Events: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If any assemblies will feature guest speakers, special performances, or significant events (e.g., awards ceremonies), make a note of these to highlight their importance.</a:t>
            </a:r>
          </a:p>
          <a:p>
            <a:pPr marL="228600" indent="-228600" algn="l">
              <a:buFont typeface="+mj-lt"/>
              <a:buAutoNum type="arabicPeriod"/>
            </a:pPr>
            <a:r>
              <a:rPr lang="en-GB" sz="1400" b="1" i="0" u="none" strike="noStrike" dirty="0">
                <a:solidFill>
                  <a:srgbClr val="000000"/>
                </a:solidFill>
                <a:effectLst/>
              </a:rPr>
              <a:t>Location:</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Indicate the location of the assembly, especially if it’s not in the usual hall or auditorium. This ensures that everyone arrives at the correct place on time.</a:t>
            </a:r>
          </a:p>
          <a:p>
            <a:pPr marL="228600" indent="-228600" algn="l">
              <a:buFont typeface="+mj-lt"/>
              <a:buAutoNum type="arabicPeriod"/>
            </a:pPr>
            <a:r>
              <a:rPr lang="en-GB" sz="1400" b="1" i="0" u="none" strike="noStrike" dirty="0">
                <a:solidFill>
                  <a:srgbClr val="000000"/>
                </a:solidFill>
                <a:effectLst/>
              </a:rPr>
              <a:t>Staff Responsible:</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Include the name of the staff member or department responsible for organizing each assembly. This helps with planning and accountability.</a:t>
            </a:r>
          </a:p>
        </p:txBody>
      </p:sp>
    </p:spTree>
    <p:extLst>
      <p:ext uri="{BB962C8B-B14F-4D97-AF65-F5344CB8AC3E}">
        <p14:creationId xmlns:p14="http://schemas.microsoft.com/office/powerpoint/2010/main" val="409777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DEF7CAF-E218-D8F3-73DD-BD9F11DAAE69}"/>
              </a:ext>
            </a:extLst>
          </p:cNvPr>
          <p:cNvGraphicFramePr>
            <a:graphicFrameLocks noGrp="1"/>
          </p:cNvGraphicFramePr>
          <p:nvPr>
            <p:extLst>
              <p:ext uri="{D42A27DB-BD31-4B8C-83A1-F6EECF244321}">
                <p14:modId xmlns:p14="http://schemas.microsoft.com/office/powerpoint/2010/main" val="2465507285"/>
              </p:ext>
            </p:extLst>
          </p:nvPr>
        </p:nvGraphicFramePr>
        <p:xfrm>
          <a:off x="1855290" y="1286232"/>
          <a:ext cx="8481420" cy="4704816"/>
        </p:xfrm>
        <a:graphic>
          <a:graphicData uri="http://schemas.openxmlformats.org/drawingml/2006/table">
            <a:tbl>
              <a:tblPr>
                <a:tableStyleId>{00A15C55-8517-42AA-B614-E9B94910E393}</a:tableStyleId>
              </a:tblPr>
              <a:tblGrid>
                <a:gridCol w="1413570">
                  <a:extLst>
                    <a:ext uri="{9D8B030D-6E8A-4147-A177-3AD203B41FA5}">
                      <a16:colId xmlns:a16="http://schemas.microsoft.com/office/drawing/2014/main" val="2857910664"/>
                    </a:ext>
                  </a:extLst>
                </a:gridCol>
                <a:gridCol w="1413570">
                  <a:extLst>
                    <a:ext uri="{9D8B030D-6E8A-4147-A177-3AD203B41FA5}">
                      <a16:colId xmlns:a16="http://schemas.microsoft.com/office/drawing/2014/main" val="1702359386"/>
                    </a:ext>
                  </a:extLst>
                </a:gridCol>
                <a:gridCol w="1413570">
                  <a:extLst>
                    <a:ext uri="{9D8B030D-6E8A-4147-A177-3AD203B41FA5}">
                      <a16:colId xmlns:a16="http://schemas.microsoft.com/office/drawing/2014/main" val="2165603109"/>
                    </a:ext>
                  </a:extLst>
                </a:gridCol>
                <a:gridCol w="1413570">
                  <a:extLst>
                    <a:ext uri="{9D8B030D-6E8A-4147-A177-3AD203B41FA5}">
                      <a16:colId xmlns:a16="http://schemas.microsoft.com/office/drawing/2014/main" val="2576708965"/>
                    </a:ext>
                  </a:extLst>
                </a:gridCol>
                <a:gridCol w="1413570">
                  <a:extLst>
                    <a:ext uri="{9D8B030D-6E8A-4147-A177-3AD203B41FA5}">
                      <a16:colId xmlns:a16="http://schemas.microsoft.com/office/drawing/2014/main" val="1846356758"/>
                    </a:ext>
                  </a:extLst>
                </a:gridCol>
                <a:gridCol w="1413570">
                  <a:extLst>
                    <a:ext uri="{9D8B030D-6E8A-4147-A177-3AD203B41FA5}">
                      <a16:colId xmlns:a16="http://schemas.microsoft.com/office/drawing/2014/main" val="3736443225"/>
                    </a:ext>
                  </a:extLst>
                </a:gridCol>
              </a:tblGrid>
              <a:tr h="516260">
                <a:tc>
                  <a:txBody>
                    <a:bodyPr/>
                    <a:lstStyle/>
                    <a:p>
                      <a:pPr algn="ctr"/>
                      <a:r>
                        <a:rPr lang="en-GB" sz="1500" b="1"/>
                        <a:t>Date</a:t>
                      </a:r>
                      <a:endParaRPr lang="en-GB" sz="1500"/>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b="1"/>
                        <a:t>Time</a:t>
                      </a:r>
                      <a:endParaRPr lang="en-GB" sz="1500"/>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b="1" dirty="0"/>
                        <a:t>Year Groups</a:t>
                      </a:r>
                      <a:endParaRPr lang="en-GB" sz="1500" dirty="0"/>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b="1"/>
                        <a:t>Focus/Theme</a:t>
                      </a:r>
                      <a:endParaRPr lang="en-GB" sz="1500"/>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b="1"/>
                        <a:t>Location</a:t>
                      </a:r>
                      <a:endParaRPr lang="en-GB" sz="1500"/>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b="1"/>
                        <a:t>Staff Responsible</a:t>
                      </a:r>
                      <a:endParaRPr lang="en-GB" sz="1500"/>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extLst>
                  <a:ext uri="{0D108BD9-81ED-4DB2-BD59-A6C34878D82A}">
                    <a16:rowId xmlns:a16="http://schemas.microsoft.com/office/drawing/2014/main" val="3245800750"/>
                  </a:ext>
                </a:extLst>
              </a:tr>
              <a:tr h="516260">
                <a:tc>
                  <a:txBody>
                    <a:bodyPr/>
                    <a:lstStyle/>
                    <a:p>
                      <a:pPr algn="ctr"/>
                      <a:r>
                        <a:rPr lang="en-GB" sz="1500"/>
                        <a:t>11th Sept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10:00 AM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Year 7 &amp; 8</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Welcome Back &amp; School Values</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Main Hall</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Head of Year 7 &amp; 8</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extLst>
                  <a:ext uri="{0D108BD9-81ED-4DB2-BD59-A6C34878D82A}">
                    <a16:rowId xmlns:a16="http://schemas.microsoft.com/office/drawing/2014/main" val="4271118120"/>
                  </a:ext>
                </a:extLst>
              </a:tr>
              <a:tr h="516260">
                <a:tc>
                  <a:txBody>
                    <a:bodyPr/>
                    <a:lstStyle/>
                    <a:p>
                      <a:pPr algn="ctr"/>
                      <a:r>
                        <a:rPr lang="en-GB" sz="1500"/>
                        <a:t>18th Sept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9:30 AM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Whole School</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Respect and Responsibility</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Auditorium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SLT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extLst>
                  <a:ext uri="{0D108BD9-81ED-4DB2-BD59-A6C34878D82A}">
                    <a16:rowId xmlns:a16="http://schemas.microsoft.com/office/drawing/2014/main" val="4180096241"/>
                  </a:ext>
                </a:extLst>
              </a:tr>
              <a:tr h="516260">
                <a:tc>
                  <a:txBody>
                    <a:bodyPr/>
                    <a:lstStyle/>
                    <a:p>
                      <a:pPr algn="ctr"/>
                      <a:r>
                        <a:rPr lang="en-GB" sz="1500"/>
                        <a:t>25th Sept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11:00 AM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Year 9 &amp; 10</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Anti-Bullying Awareness</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Main Hall</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Pastoral Care Team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extLst>
                  <a:ext uri="{0D108BD9-81ED-4DB2-BD59-A6C34878D82A}">
                    <a16:rowId xmlns:a16="http://schemas.microsoft.com/office/drawing/2014/main" val="4087466076"/>
                  </a:ext>
                </a:extLst>
              </a:tr>
              <a:tr h="516260">
                <a:tc>
                  <a:txBody>
                    <a:bodyPr/>
                    <a:lstStyle/>
                    <a:p>
                      <a:pPr algn="ctr"/>
                      <a:r>
                        <a:rPr lang="en-GB" sz="1500"/>
                        <a:t>2nd Oct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10:00 AM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Year 11 &amp; 12</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Preparing for Exams</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Main Hall</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Head of Year 11 &amp; 12</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extLst>
                  <a:ext uri="{0D108BD9-81ED-4DB2-BD59-A6C34878D82A}">
                    <a16:rowId xmlns:a16="http://schemas.microsoft.com/office/drawing/2014/main" val="2324460558"/>
                  </a:ext>
                </a:extLst>
              </a:tr>
              <a:tr h="737515">
                <a:tc>
                  <a:txBody>
                    <a:bodyPr/>
                    <a:lstStyle/>
                    <a:p>
                      <a:pPr algn="ctr"/>
                      <a:r>
                        <a:rPr lang="en-GB" sz="1500"/>
                        <a:t>9th Oct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9:00 AM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Whole School</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Guest Speaker: Environmental Issues</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Auditorium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dirty="0"/>
                        <a:t>Geography Dept.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extLst>
                  <a:ext uri="{0D108BD9-81ED-4DB2-BD59-A6C34878D82A}">
                    <a16:rowId xmlns:a16="http://schemas.microsoft.com/office/drawing/2014/main" val="1335318688"/>
                  </a:ext>
                </a:extLst>
              </a:tr>
              <a:tr h="516260">
                <a:tc>
                  <a:txBody>
                    <a:bodyPr/>
                    <a:lstStyle/>
                    <a:p>
                      <a:pPr algn="ctr"/>
                      <a:r>
                        <a:rPr lang="en-GB" sz="1500"/>
                        <a:t>16th Oct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10:30 AM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Year 7</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Healthy Living and Well-being</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Sports Hall</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PE Dept.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extLst>
                  <a:ext uri="{0D108BD9-81ED-4DB2-BD59-A6C34878D82A}">
                    <a16:rowId xmlns:a16="http://schemas.microsoft.com/office/drawing/2014/main" val="3078837503"/>
                  </a:ext>
                </a:extLst>
              </a:tr>
              <a:tr h="516260">
                <a:tc>
                  <a:txBody>
                    <a:bodyPr/>
                    <a:lstStyle/>
                    <a:p>
                      <a:pPr algn="ctr"/>
                      <a:r>
                        <a:rPr lang="en-GB" sz="1500"/>
                        <a:t>23rd Oct</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9:00 AM</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dirty="0"/>
                        <a:t>Whole School</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End of Half Term Celebration</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a:t>Main Hall</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tc>
                  <a:txBody>
                    <a:bodyPr/>
                    <a:lstStyle/>
                    <a:p>
                      <a:pPr algn="ctr"/>
                      <a:r>
                        <a:rPr lang="en-GB" sz="1500" dirty="0"/>
                        <a:t>Headteacher</a:t>
                      </a:r>
                    </a:p>
                  </a:txBody>
                  <a:tcPr marL="73751" marR="73751" marT="36876" marB="368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2">
                            <a:lumMod val="50000"/>
                          </a:schemeClr>
                        </a:gs>
                        <a:gs pos="13000">
                          <a:schemeClr val="accent2">
                            <a:lumMod val="40000"/>
                            <a:lumOff val="60000"/>
                          </a:schemeClr>
                        </a:gs>
                        <a:gs pos="100000">
                          <a:schemeClr val="accent4">
                            <a:lumMod val="50000"/>
                          </a:schemeClr>
                        </a:gs>
                        <a:gs pos="80000">
                          <a:schemeClr val="accent4">
                            <a:lumMod val="34000"/>
                            <a:lumOff val="66000"/>
                          </a:schemeClr>
                        </a:gs>
                      </a:gsLst>
                      <a:lin ang="5400000" scaled="1"/>
                      <a:tileRect/>
                    </a:gradFill>
                  </a:tcPr>
                </a:tc>
                <a:extLst>
                  <a:ext uri="{0D108BD9-81ED-4DB2-BD59-A6C34878D82A}">
                    <a16:rowId xmlns:a16="http://schemas.microsoft.com/office/drawing/2014/main" val="134820943"/>
                  </a:ext>
                </a:extLst>
              </a:tr>
            </a:tbl>
          </a:graphicData>
        </a:graphic>
      </p:graphicFrame>
      <p:sp>
        <p:nvSpPr>
          <p:cNvPr id="4" name="TextBox 3">
            <a:extLst>
              <a:ext uri="{FF2B5EF4-FFF2-40B4-BE49-F238E27FC236}">
                <a16:creationId xmlns:a16="http://schemas.microsoft.com/office/drawing/2014/main" id="{F84D0F92-6916-0A35-8F3E-DE5F93B9613A}"/>
              </a:ext>
            </a:extLst>
          </p:cNvPr>
          <p:cNvSpPr txBox="1"/>
          <p:nvPr/>
        </p:nvSpPr>
        <p:spPr>
          <a:xfrm>
            <a:off x="1756317" y="147459"/>
            <a:ext cx="8580393" cy="1138773"/>
          </a:xfrm>
          <a:prstGeom prst="rect">
            <a:avLst/>
          </a:prstGeom>
          <a:noFill/>
        </p:spPr>
        <p:txBody>
          <a:bodyPr wrap="square">
            <a:spAutoFit/>
          </a:bodyPr>
          <a:lstStyle/>
          <a:p>
            <a:pPr algn="ctr"/>
            <a:r>
              <a:rPr lang="en-GB" sz="3200" b="1" i="0" u="none" strike="noStrike" dirty="0">
                <a:solidFill>
                  <a:srgbClr val="000000"/>
                </a:solidFill>
                <a:effectLst/>
              </a:rPr>
              <a:t>Example of an Assembly Rota</a:t>
            </a:r>
          </a:p>
          <a:p>
            <a:pPr algn="l"/>
            <a:endParaRPr lang="en-GB" b="1" i="0" u="none" strike="noStrike" dirty="0">
              <a:solidFill>
                <a:srgbClr val="000000"/>
              </a:solidFill>
              <a:effectLst/>
            </a:endParaRPr>
          </a:p>
          <a:p>
            <a:pPr algn="l"/>
            <a:r>
              <a:rPr lang="en-GB" b="1" i="0" u="none" strike="noStrike" dirty="0">
                <a:solidFill>
                  <a:srgbClr val="000000"/>
                </a:solidFill>
                <a:effectLst/>
              </a:rPr>
              <a:t>Autumn Term:</a:t>
            </a:r>
            <a:endParaRPr lang="en-GB" b="0" i="0" u="none" strike="noStrike" dirty="0">
              <a:solidFill>
                <a:srgbClr val="000000"/>
              </a:solidFill>
              <a:effectLst/>
            </a:endParaRPr>
          </a:p>
        </p:txBody>
      </p:sp>
      <p:sp>
        <p:nvSpPr>
          <p:cNvPr id="6" name="TextBox 5">
            <a:extLst>
              <a:ext uri="{FF2B5EF4-FFF2-40B4-BE49-F238E27FC236}">
                <a16:creationId xmlns:a16="http://schemas.microsoft.com/office/drawing/2014/main" id="{ADD1AF1F-2C20-B474-160F-90ED81A6B896}"/>
              </a:ext>
            </a:extLst>
          </p:cNvPr>
          <p:cNvSpPr txBox="1"/>
          <p:nvPr/>
        </p:nvSpPr>
        <p:spPr>
          <a:xfrm>
            <a:off x="479502" y="6082089"/>
            <a:ext cx="11574966" cy="461665"/>
          </a:xfrm>
          <a:prstGeom prst="rect">
            <a:avLst/>
          </a:prstGeom>
          <a:noFill/>
        </p:spPr>
        <p:txBody>
          <a:bodyPr wrap="square">
            <a:spAutoFit/>
          </a:bodyPr>
          <a:lstStyle/>
          <a:p>
            <a:r>
              <a:rPr lang="en-GB" sz="1200" b="0" i="0" u="none" strike="noStrike" dirty="0">
                <a:solidFill>
                  <a:srgbClr val="000000"/>
                </a:solidFill>
                <a:effectLst/>
                <a:latin typeface="-webkit-standard"/>
              </a:rPr>
              <a:t>The </a:t>
            </a:r>
            <a:r>
              <a:rPr lang="en-GB" sz="1200" b="1" i="0" u="none" strike="noStrike" dirty="0">
                <a:solidFill>
                  <a:srgbClr val="000000"/>
                </a:solidFill>
                <a:effectLst/>
              </a:rPr>
              <a:t>Assembly Rota for the Term</a:t>
            </a:r>
            <a:r>
              <a:rPr lang="en-GB" sz="1200" b="0" i="0" u="none" strike="noStrike" dirty="0">
                <a:solidFill>
                  <a:srgbClr val="000000"/>
                </a:solidFill>
                <a:effectLst/>
                <a:latin typeface="-webkit-standard"/>
              </a:rPr>
              <a:t> section is crucial for maintaining a well-organized and efficient schedule of assemblies throughout the term. By clearly outlining the dates, times, year groups involved, and the focus of each assembly, this section ensures that everyone is informed and prepared, contributing to the smooth running of these important school gatherings.</a:t>
            </a:r>
            <a:endParaRPr lang="en-US" sz="1200" dirty="0"/>
          </a:p>
        </p:txBody>
      </p:sp>
    </p:spTree>
    <p:extLst>
      <p:ext uri="{BB962C8B-B14F-4D97-AF65-F5344CB8AC3E}">
        <p14:creationId xmlns:p14="http://schemas.microsoft.com/office/powerpoint/2010/main" val="3897675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03EE25-E068-F215-807E-4F35010A1F8A}"/>
              </a:ext>
            </a:extLst>
          </p:cNvPr>
          <p:cNvPicPr>
            <a:picLocks noChangeAspect="1"/>
          </p:cNvPicPr>
          <p:nvPr/>
        </p:nvPicPr>
        <p:blipFill>
          <a:blip r:embed="rId2"/>
          <a:stretch>
            <a:fillRect/>
          </a:stretch>
        </p:blipFill>
        <p:spPr>
          <a:xfrm rot="20281195">
            <a:off x="1117049" y="222644"/>
            <a:ext cx="985725" cy="985725"/>
          </a:xfrm>
          <a:prstGeom prst="rect">
            <a:avLst/>
          </a:prstGeom>
        </p:spPr>
      </p:pic>
      <p:sp>
        <p:nvSpPr>
          <p:cNvPr id="4" name="Rectangle 3">
            <a:extLst>
              <a:ext uri="{FF2B5EF4-FFF2-40B4-BE49-F238E27FC236}">
                <a16:creationId xmlns:a16="http://schemas.microsoft.com/office/drawing/2014/main" id="{C2435FBE-F526-7D64-8BC4-FDA4F3F21472}"/>
              </a:ext>
            </a:extLst>
          </p:cNvPr>
          <p:cNvSpPr/>
          <p:nvPr/>
        </p:nvSpPr>
        <p:spPr>
          <a:xfrm>
            <a:off x="2469430" y="73997"/>
            <a:ext cx="7253139" cy="1323439"/>
          </a:xfrm>
          <a:prstGeom prst="rect">
            <a:avLst/>
          </a:prstGeom>
          <a:noFill/>
        </p:spPr>
        <p:txBody>
          <a:bodyPr wrap="none" lIns="91440" tIns="45720" rIns="91440" bIns="45720">
            <a:spAutoFit/>
          </a:bodyPr>
          <a:lstStyle/>
          <a:p>
            <a:pPr algn="ctr"/>
            <a:r>
              <a:rPr lang="en-US" sz="80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ROOM CHANGES</a:t>
            </a:r>
          </a:p>
        </p:txBody>
      </p:sp>
      <p:pic>
        <p:nvPicPr>
          <p:cNvPr id="6" name="Picture 5">
            <a:extLst>
              <a:ext uri="{FF2B5EF4-FFF2-40B4-BE49-F238E27FC236}">
                <a16:creationId xmlns:a16="http://schemas.microsoft.com/office/drawing/2014/main" id="{02BECF63-79C6-5558-7792-6AC8C308E466}"/>
              </a:ext>
            </a:extLst>
          </p:cNvPr>
          <p:cNvPicPr>
            <a:picLocks noChangeAspect="1"/>
          </p:cNvPicPr>
          <p:nvPr/>
        </p:nvPicPr>
        <p:blipFill>
          <a:blip r:embed="rId3"/>
          <a:stretch>
            <a:fillRect/>
          </a:stretch>
        </p:blipFill>
        <p:spPr>
          <a:xfrm>
            <a:off x="10585331" y="242495"/>
            <a:ext cx="1376232" cy="1376232"/>
          </a:xfrm>
          <a:prstGeom prst="rect">
            <a:avLst/>
          </a:prstGeom>
        </p:spPr>
      </p:pic>
    </p:spTree>
    <p:extLst>
      <p:ext uri="{BB962C8B-B14F-4D97-AF65-F5344CB8AC3E}">
        <p14:creationId xmlns:p14="http://schemas.microsoft.com/office/powerpoint/2010/main" val="48454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396943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577B2FB-28CA-79A9-A7E3-CACBFE4338F8}"/>
              </a:ext>
            </a:extLst>
          </p:cNvPr>
          <p:cNvGrpSpPr/>
          <p:nvPr/>
        </p:nvGrpSpPr>
        <p:grpSpPr>
          <a:xfrm>
            <a:off x="11092749" y="0"/>
            <a:ext cx="1099255" cy="1077184"/>
            <a:chOff x="3589785" y="2091792"/>
            <a:chExt cx="1099255" cy="1077184"/>
          </a:xfrm>
        </p:grpSpPr>
        <p:sp>
          <p:nvSpPr>
            <p:cNvPr id="4" name="Rounded Rectangle 10">
              <a:extLst>
                <a:ext uri="{FF2B5EF4-FFF2-40B4-BE49-F238E27FC236}">
                  <a16:creationId xmlns:a16="http://schemas.microsoft.com/office/drawing/2014/main" id="{A8F4E339-088D-5EC8-053C-857F5848C04C}"/>
                </a:ext>
              </a:extLst>
            </p:cNvPr>
            <p:cNvSpPr/>
            <p:nvPr/>
          </p:nvSpPr>
          <p:spPr>
            <a:xfrm>
              <a:off x="3589785"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ack background with a black square&#10;&#10;Description automatically generated with medium confidence">
              <a:hlinkClick r:id="rId2" action="ppaction://hlinksldjump"/>
              <a:extLst>
                <a:ext uri="{FF2B5EF4-FFF2-40B4-BE49-F238E27FC236}">
                  <a16:creationId xmlns:a16="http://schemas.microsoft.com/office/drawing/2014/main" id="{73A8FD93-0C26-85B5-B788-9CE1B0B85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0444" y="2241417"/>
              <a:ext cx="777934" cy="777934"/>
            </a:xfrm>
            <a:prstGeom prst="rect">
              <a:avLst/>
            </a:prstGeom>
          </p:spPr>
        </p:pic>
      </p:grpSp>
      <p:sp>
        <p:nvSpPr>
          <p:cNvPr id="7" name="TextBox 6">
            <a:extLst>
              <a:ext uri="{FF2B5EF4-FFF2-40B4-BE49-F238E27FC236}">
                <a16:creationId xmlns:a16="http://schemas.microsoft.com/office/drawing/2014/main" id="{9F5A9422-B436-18F7-C441-A639075487DA}"/>
              </a:ext>
            </a:extLst>
          </p:cNvPr>
          <p:cNvSpPr txBox="1"/>
          <p:nvPr/>
        </p:nvSpPr>
        <p:spPr>
          <a:xfrm>
            <a:off x="63610" y="239874"/>
            <a:ext cx="11967732" cy="6001643"/>
          </a:xfrm>
          <a:prstGeom prst="rect">
            <a:avLst/>
          </a:prstGeom>
          <a:noFill/>
        </p:spPr>
        <p:txBody>
          <a:bodyPr wrap="square">
            <a:spAutoFit/>
          </a:bodyPr>
          <a:lstStyle/>
          <a:p>
            <a:pPr algn="ctr"/>
            <a:r>
              <a:rPr lang="en-GB" sz="2800" b="1" i="0" u="none" strike="noStrike" dirty="0">
                <a:solidFill>
                  <a:srgbClr val="000000"/>
                </a:solidFill>
                <a:effectLst/>
              </a:rPr>
              <a:t>School Prayer or Reflection</a:t>
            </a:r>
          </a:p>
          <a:p>
            <a:pPr algn="ctr"/>
            <a:endParaRPr lang="en-GB" sz="1200" b="1" i="0" u="none" strike="noStrike" dirty="0">
              <a:solidFill>
                <a:srgbClr val="000000"/>
              </a:solidFill>
              <a:effectLst/>
            </a:endParaRPr>
          </a:p>
          <a:p>
            <a:pPr algn="ctr"/>
            <a:endParaRPr lang="en-GB" sz="1200" b="1" dirty="0">
              <a:solidFill>
                <a:srgbClr val="000000"/>
              </a:solidFill>
            </a:endParaRPr>
          </a:p>
          <a:p>
            <a:pPr algn="ctr"/>
            <a:endParaRPr lang="en-GB" sz="1200" b="1" i="0" u="none" strike="noStrike" dirty="0">
              <a:solidFill>
                <a:srgbClr val="000000"/>
              </a:solidFill>
              <a:effectLst/>
            </a:endParaRPr>
          </a:p>
          <a:p>
            <a:pPr algn="l"/>
            <a:r>
              <a:rPr lang="en-GB" sz="1600" b="0" i="0" u="none" strike="noStrike" dirty="0">
                <a:solidFill>
                  <a:srgbClr val="000000"/>
                </a:solidFill>
                <a:effectLst/>
              </a:rPr>
              <a:t>The </a:t>
            </a:r>
            <a:r>
              <a:rPr lang="en-GB" sz="1600" b="1" i="0" u="none" strike="noStrike" dirty="0">
                <a:solidFill>
                  <a:srgbClr val="000000"/>
                </a:solidFill>
                <a:effectLst/>
              </a:rPr>
              <a:t>School Prayer or Reflection</a:t>
            </a:r>
            <a:r>
              <a:rPr lang="en-GB" sz="1600" b="0" i="0" u="none" strike="noStrike" dirty="0">
                <a:solidFill>
                  <a:srgbClr val="000000"/>
                </a:solidFill>
                <a:effectLst/>
              </a:rPr>
              <a:t> section in the tutor PowerPoint is a dedicated space for spiritual and moral contemplation, providing students with a moment of peace and reflection at the start of their day. Whether your school has a religious foundation or simply wishes to encourage mindfulness, this section is an opportunity to bring the school community together around shared values, offering a chance to pause and reflect on what’s important.</a:t>
            </a:r>
          </a:p>
          <a:p>
            <a:pPr algn="l"/>
            <a:endParaRPr lang="en-GB" sz="1600" b="0" i="0" u="none" strike="noStrike" dirty="0">
              <a:solidFill>
                <a:srgbClr val="000000"/>
              </a:solidFill>
              <a:effectLst/>
            </a:endParaRPr>
          </a:p>
          <a:p>
            <a:pPr algn="l"/>
            <a:r>
              <a:rPr lang="en-GB" sz="1600" b="1" i="0" u="none" strike="noStrike" dirty="0">
                <a:solidFill>
                  <a:srgbClr val="000000"/>
                </a:solidFill>
                <a:effectLst/>
              </a:rPr>
              <a:t>Key Points to Include:</a:t>
            </a:r>
          </a:p>
          <a:p>
            <a:pPr algn="l"/>
            <a:endParaRPr lang="en-GB" sz="1600" b="1" i="0" u="none" strike="noStrike" dirty="0">
              <a:solidFill>
                <a:srgbClr val="000000"/>
              </a:solidFill>
              <a:effectLst/>
            </a:endParaRPr>
          </a:p>
          <a:p>
            <a:pPr marL="342900" indent="-342900" algn="l">
              <a:buFont typeface="+mj-lt"/>
              <a:buAutoNum type="arabicPeriod"/>
            </a:pPr>
            <a:r>
              <a:rPr lang="en-GB" sz="1600" b="1" i="0" u="none" strike="noStrike" dirty="0">
                <a:solidFill>
                  <a:srgbClr val="000000"/>
                </a:solidFill>
                <a:effectLst/>
              </a:rPr>
              <a:t>Daily or Weekly Prayer:</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0" i="0" u="none" strike="noStrike" dirty="0">
                <a:solidFill>
                  <a:srgbClr val="000000"/>
                </a:solidFill>
                <a:effectLst/>
              </a:rPr>
              <a:t>If your school is religious, this section can feature a prayer that aligns with the school's faith tradition. This prayer can be recited together or read silently, providing spiritual guidance and a sense of unity.</a:t>
            </a:r>
          </a:p>
          <a:p>
            <a:pPr marL="342900" indent="-342900" algn="l">
              <a:buFont typeface="+mj-lt"/>
              <a:buAutoNum type="arabicPeriod"/>
            </a:pPr>
            <a:r>
              <a:rPr lang="en-GB" sz="1600" b="1" i="0" u="none" strike="noStrike" dirty="0">
                <a:solidFill>
                  <a:srgbClr val="000000"/>
                </a:solidFill>
                <a:effectLst/>
              </a:rPr>
              <a:t>Reflective Thought:</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0" i="0" u="none" strike="noStrike" dirty="0">
                <a:solidFill>
                  <a:srgbClr val="000000"/>
                </a:solidFill>
                <a:effectLst/>
              </a:rPr>
              <a:t>For schools that are secular or wish to provide a more inclusive reflection, this section can include a thought for the day, an inspirational quote, or a mindfulness prompt. This encourages students to think about their actions, intentions, and the impact they have on others.</a:t>
            </a:r>
          </a:p>
          <a:p>
            <a:pPr marL="342900" indent="-342900" algn="l">
              <a:buFont typeface="+mj-lt"/>
              <a:buAutoNum type="arabicPeriod"/>
            </a:pPr>
            <a:r>
              <a:rPr lang="en-GB" sz="1600" b="1" i="0" u="none" strike="noStrike" dirty="0">
                <a:solidFill>
                  <a:srgbClr val="000000"/>
                </a:solidFill>
                <a:effectLst/>
              </a:rPr>
              <a:t>Moment of Silence:</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0" i="0" u="none" strike="noStrike" dirty="0">
                <a:solidFill>
                  <a:srgbClr val="000000"/>
                </a:solidFill>
                <a:effectLst/>
              </a:rPr>
              <a:t>Encourage a moment of silence after the prayer or reflection, allowing students to internalize the message, set their intentions for the day, or simply enjoy a quiet moment of peace before the day begins.</a:t>
            </a:r>
          </a:p>
          <a:p>
            <a:pPr marL="342900" indent="-342900" algn="l">
              <a:buFont typeface="+mj-lt"/>
              <a:buAutoNum type="arabicPeriod"/>
            </a:pPr>
            <a:r>
              <a:rPr lang="en-GB" sz="1600" b="1" i="0" u="none" strike="noStrike" dirty="0">
                <a:solidFill>
                  <a:srgbClr val="000000"/>
                </a:solidFill>
                <a:effectLst/>
              </a:rPr>
              <a:t>Connection to School Values:</a:t>
            </a:r>
            <a:endParaRPr lang="en-GB" sz="1600" b="0" i="0" u="none" strike="noStrike" dirty="0">
              <a:solidFill>
                <a:srgbClr val="000000"/>
              </a:solidFill>
              <a:effectLst/>
            </a:endParaRPr>
          </a:p>
          <a:p>
            <a:pPr marL="742950" lvl="1" indent="-285750" algn="l">
              <a:buFont typeface="Arial" panose="020B0604020202020204" pitchFamily="34" charset="0"/>
              <a:buChar char="•"/>
            </a:pPr>
            <a:r>
              <a:rPr lang="en-GB" sz="1600" b="0" i="0" u="none" strike="noStrike" dirty="0">
                <a:solidFill>
                  <a:srgbClr val="000000"/>
                </a:solidFill>
                <a:effectLst/>
              </a:rPr>
              <a:t>The prayer or reflection can be linked to the school’s core values, such as respect, kindness, or responsibility, reinforcing these principles in a spiritual or contemplative context.</a:t>
            </a:r>
          </a:p>
        </p:txBody>
      </p:sp>
    </p:spTree>
    <p:extLst>
      <p:ext uri="{BB962C8B-B14F-4D97-AF65-F5344CB8AC3E}">
        <p14:creationId xmlns:p14="http://schemas.microsoft.com/office/powerpoint/2010/main" val="2114829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A9516C-3645-8EC0-E444-EDBD873E6CC8}"/>
              </a:ext>
            </a:extLst>
          </p:cNvPr>
          <p:cNvSpPr txBox="1"/>
          <p:nvPr/>
        </p:nvSpPr>
        <p:spPr>
          <a:xfrm>
            <a:off x="263718" y="766732"/>
            <a:ext cx="11664564" cy="4893647"/>
          </a:xfrm>
          <a:prstGeom prst="rect">
            <a:avLst/>
          </a:prstGeom>
          <a:noFill/>
        </p:spPr>
        <p:txBody>
          <a:bodyPr wrap="square">
            <a:spAutoFit/>
          </a:bodyPr>
          <a:lstStyle/>
          <a:p>
            <a:pPr algn="l"/>
            <a:r>
              <a:rPr lang="en-GB" b="1" i="0" u="none" strike="noStrike" dirty="0">
                <a:solidFill>
                  <a:srgbClr val="000000"/>
                </a:solidFill>
                <a:effectLst/>
              </a:rPr>
              <a:t>Example</a:t>
            </a:r>
            <a:r>
              <a:rPr lang="en-GB" sz="1400" b="1" i="0" u="none" strike="noStrike" dirty="0">
                <a:solidFill>
                  <a:srgbClr val="000000"/>
                </a:solidFill>
                <a:effectLst/>
              </a:rPr>
              <a:t>:</a:t>
            </a:r>
          </a:p>
          <a:p>
            <a:pPr algn="l"/>
            <a:endParaRPr lang="en-GB" sz="1400" b="1" i="0" u="none" strike="noStrike" dirty="0">
              <a:solidFill>
                <a:srgbClr val="000000"/>
              </a:solidFill>
              <a:effectLst/>
            </a:endParaRPr>
          </a:p>
          <a:p>
            <a:pPr algn="l"/>
            <a:r>
              <a:rPr lang="en-GB" sz="1400" b="1" i="0" u="none" strike="noStrike" dirty="0">
                <a:solidFill>
                  <a:srgbClr val="000000"/>
                </a:solidFill>
                <a:effectLst/>
              </a:rPr>
              <a:t>School Prayer:</a:t>
            </a:r>
            <a:endParaRPr lang="en-GB" sz="1400" b="0" i="0" u="none" strike="noStrike" dirty="0">
              <a:solidFill>
                <a:srgbClr val="000000"/>
              </a:solidFill>
              <a:effectLst/>
            </a:endParaRPr>
          </a:p>
          <a:p>
            <a:pPr marL="171450" indent="-171450" algn="l">
              <a:buFont typeface="Arial" panose="020B0604020202020204" pitchFamily="34" charset="0"/>
              <a:buChar char="•"/>
            </a:pPr>
            <a:r>
              <a:rPr lang="en-GB" sz="1400" b="1" i="0" u="none" strike="noStrike" dirty="0">
                <a:solidFill>
                  <a:srgbClr val="000000"/>
                </a:solidFill>
                <a:effectLst/>
              </a:rPr>
              <a:t>Prayer for Guidance:</a:t>
            </a:r>
            <a:endParaRPr lang="en-GB" sz="1400" b="0" i="0" u="none" strike="noStrike" dirty="0">
              <a:solidFill>
                <a:srgbClr val="000000"/>
              </a:solidFill>
              <a:effectLst/>
            </a:endParaRPr>
          </a:p>
          <a:p>
            <a:pPr marL="628650" lvl="1" indent="-171450" algn="l">
              <a:buFont typeface="Arial" panose="020B0604020202020204" pitchFamily="34" charset="0"/>
              <a:buChar char="•"/>
            </a:pPr>
            <a:r>
              <a:rPr lang="en-GB" sz="1400" b="0" i="0" u="none" strike="noStrike" dirty="0">
                <a:solidFill>
                  <a:srgbClr val="000000"/>
                </a:solidFill>
                <a:effectLst/>
              </a:rPr>
              <a:t>"Heavenly Father, we thank you for the gift of this new day. Guide us in our thoughts, words, and actions, that we may reflect your love and kindness in all that we do. Help us to support one another, to learn with open minds, and to grow in wisdom and grace. Amen.”</a:t>
            </a:r>
          </a:p>
          <a:p>
            <a:pPr marL="742950" lvl="1" indent="-285750" algn="l">
              <a:buFont typeface="Arial" panose="020B0604020202020204" pitchFamily="34" charset="0"/>
              <a:buChar char="•"/>
            </a:pPr>
            <a:endParaRPr lang="en-GB" sz="1400" b="0" i="0" u="none" strike="noStrike" dirty="0">
              <a:solidFill>
                <a:srgbClr val="000000"/>
              </a:solidFill>
              <a:effectLst/>
            </a:endParaRPr>
          </a:p>
          <a:p>
            <a:pPr algn="l"/>
            <a:r>
              <a:rPr lang="en-GB" sz="1400" b="1" i="0" u="none" strike="noStrike" dirty="0">
                <a:solidFill>
                  <a:srgbClr val="000000"/>
                </a:solidFill>
                <a:effectLst/>
              </a:rPr>
              <a:t>Reflective Thought:</a:t>
            </a:r>
            <a:endParaRPr lang="en-GB" sz="1400" b="0" i="0" u="none" strike="noStrike" dirty="0">
              <a:solidFill>
                <a:srgbClr val="000000"/>
              </a:solidFill>
              <a:effectLst/>
            </a:endParaRPr>
          </a:p>
          <a:p>
            <a:pPr marL="171450" indent="-171450" algn="l">
              <a:buFont typeface="Arial" panose="020B0604020202020204" pitchFamily="34" charset="0"/>
              <a:buChar char="•"/>
            </a:pPr>
            <a:r>
              <a:rPr lang="en-GB" sz="1400" b="1" i="0" u="none" strike="noStrike" dirty="0">
                <a:solidFill>
                  <a:srgbClr val="000000"/>
                </a:solidFill>
                <a:effectLst/>
              </a:rPr>
              <a:t>Thought for the Day:</a:t>
            </a:r>
            <a:endParaRPr lang="en-GB" sz="1400" b="0" i="0" u="none" strike="noStrike" dirty="0">
              <a:solidFill>
                <a:srgbClr val="000000"/>
              </a:solidFill>
              <a:effectLst/>
            </a:endParaRPr>
          </a:p>
          <a:p>
            <a:pPr marL="628650" lvl="1" indent="-171450" algn="l">
              <a:buFont typeface="Arial" panose="020B0604020202020204" pitchFamily="34" charset="0"/>
              <a:buChar char="•"/>
            </a:pPr>
            <a:r>
              <a:rPr lang="en-GB" sz="1400" b="0" i="0" u="none" strike="noStrike" dirty="0">
                <a:solidFill>
                  <a:srgbClr val="000000"/>
                </a:solidFill>
                <a:effectLst/>
              </a:rPr>
              <a:t>"Let us take a moment to reflect on the importance of kindness. How can we show kindness to others today, in our words, actions, and even in our thoughts? Remember, even the smallest act of kindness can make a big difference.”</a:t>
            </a:r>
          </a:p>
          <a:p>
            <a:pPr marL="742950" lvl="1" indent="-285750" algn="l">
              <a:buFont typeface="Arial" panose="020B0604020202020204" pitchFamily="34" charset="0"/>
              <a:buChar char="•"/>
            </a:pPr>
            <a:endParaRPr lang="en-GB" sz="1400" b="0" i="0" u="none" strike="noStrike" dirty="0">
              <a:solidFill>
                <a:srgbClr val="000000"/>
              </a:solidFill>
              <a:effectLst/>
            </a:endParaRPr>
          </a:p>
          <a:p>
            <a:pPr algn="l"/>
            <a:r>
              <a:rPr lang="en-GB" sz="1400" b="1" i="0" u="none" strike="noStrike" dirty="0">
                <a:solidFill>
                  <a:srgbClr val="000000"/>
                </a:solidFill>
                <a:effectLst/>
              </a:rPr>
              <a:t>Moment of Silence:</a:t>
            </a:r>
            <a:endParaRPr lang="en-GB" sz="1400" b="0" i="0" u="none" strike="noStrike" dirty="0">
              <a:solidFill>
                <a:srgbClr val="000000"/>
              </a:solidFill>
              <a:effectLst/>
            </a:endParaRPr>
          </a:p>
          <a:p>
            <a:pPr algn="l"/>
            <a:r>
              <a:rPr lang="en-GB" sz="1400" b="0" i="0" u="none" strike="noStrike" dirty="0">
                <a:solidFill>
                  <a:srgbClr val="000000"/>
                </a:solidFill>
                <a:effectLst/>
              </a:rPr>
              <a:t>[Pause for 30 seconds of silence]</a:t>
            </a:r>
          </a:p>
          <a:p>
            <a:pPr algn="l">
              <a:buFont typeface="Arial" panose="020B0604020202020204" pitchFamily="34" charset="0"/>
              <a:buChar char="•"/>
            </a:pPr>
            <a:endParaRPr lang="en-GB" sz="1400" b="0" i="0" u="none" strike="noStrike" dirty="0">
              <a:solidFill>
                <a:srgbClr val="000000"/>
              </a:solidFill>
              <a:effectLst/>
            </a:endParaRPr>
          </a:p>
          <a:p>
            <a:pPr algn="l"/>
            <a:r>
              <a:rPr lang="en-GB" sz="1400" b="1" i="0" u="none" strike="noStrike" dirty="0">
                <a:solidFill>
                  <a:srgbClr val="000000"/>
                </a:solidFill>
                <a:effectLst/>
              </a:rPr>
              <a:t>Connection to School Values:</a:t>
            </a:r>
            <a:endParaRPr lang="en-GB" sz="1400" b="0" i="0" u="none" strike="noStrike" dirty="0">
              <a:solidFill>
                <a:srgbClr val="000000"/>
              </a:solidFill>
              <a:effectLst/>
            </a:endParaRPr>
          </a:p>
          <a:p>
            <a:pPr marL="171450" indent="-171450" algn="l">
              <a:buFont typeface="Arial" panose="020B0604020202020204" pitchFamily="34" charset="0"/>
              <a:buChar char="•"/>
            </a:pPr>
            <a:r>
              <a:rPr lang="en-GB" sz="1400" b="1" i="0" u="none" strike="noStrike" dirty="0">
                <a:solidFill>
                  <a:srgbClr val="000000"/>
                </a:solidFill>
                <a:effectLst/>
              </a:rPr>
              <a:t>Reflection:</a:t>
            </a:r>
            <a:r>
              <a:rPr lang="en-GB" sz="1400" b="0" i="0" u="none" strike="noStrike" dirty="0">
                <a:solidFill>
                  <a:srgbClr val="000000"/>
                </a:solidFill>
                <a:effectLst/>
              </a:rPr>
              <a:t> "As we go through our day, let’s keep our school values in mind. How can we demonstrate respect and responsibility in our interactions with others? Let’s strive to live these values in all that we do."</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The </a:t>
            </a:r>
            <a:r>
              <a:rPr lang="en-GB" sz="1400" b="1" i="0" u="none" strike="noStrike" dirty="0">
                <a:solidFill>
                  <a:srgbClr val="000000"/>
                </a:solidFill>
                <a:effectLst/>
              </a:rPr>
              <a:t>School Prayer or Reflection</a:t>
            </a:r>
            <a:r>
              <a:rPr lang="en-GB" sz="1400" b="0" i="0" u="none" strike="noStrike" dirty="0">
                <a:solidFill>
                  <a:srgbClr val="000000"/>
                </a:solidFill>
                <a:effectLst/>
              </a:rPr>
              <a:t> section is an important part of the tutor PowerPoint, providing a meaningful way to start the day with a sense of purpose and calm. Whether through a traditional prayer, a thoughtful reflection, or a moment of silence, this section encourages students to connect with their inner values, fostering a positive and mindful approach to their day.</a:t>
            </a:r>
          </a:p>
        </p:txBody>
      </p:sp>
    </p:spTree>
    <p:extLst>
      <p:ext uri="{BB962C8B-B14F-4D97-AF65-F5344CB8AC3E}">
        <p14:creationId xmlns:p14="http://schemas.microsoft.com/office/powerpoint/2010/main" val="2224635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494035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B3BB6478-30E0-2CF3-B73F-BF54F7A83AD2}"/>
              </a:ext>
            </a:extLst>
          </p:cNvPr>
          <p:cNvSpPr/>
          <p:nvPr/>
        </p:nvSpPr>
        <p:spPr>
          <a:xfrm>
            <a:off x="11092749" y="0"/>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16" name="Picture 15" descr="A purple line drawing of a clipboard&#10;&#10;Description automatically generated">
            <a:extLst>
              <a:ext uri="{FF2B5EF4-FFF2-40B4-BE49-F238E27FC236}">
                <a16:creationId xmlns:a16="http://schemas.microsoft.com/office/drawing/2014/main" id="{AEDC9B23-571D-2C21-0702-13C4AFF239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4445" y="77092"/>
            <a:ext cx="955851" cy="955851"/>
          </a:xfrm>
          <a:prstGeom prst="rect">
            <a:avLst/>
          </a:prstGeom>
        </p:spPr>
      </p:pic>
      <p:sp>
        <p:nvSpPr>
          <p:cNvPr id="2" name="Title 1">
            <a:extLst>
              <a:ext uri="{FF2B5EF4-FFF2-40B4-BE49-F238E27FC236}">
                <a16:creationId xmlns:a16="http://schemas.microsoft.com/office/drawing/2014/main" id="{0DCF38E3-C52E-B6AD-2E7C-8CCD38C81D1C}"/>
              </a:ext>
            </a:extLst>
          </p:cNvPr>
          <p:cNvSpPr>
            <a:spLocks noGrp="1"/>
          </p:cNvSpPr>
          <p:nvPr>
            <p:ph type="title" idx="4294967295"/>
          </p:nvPr>
        </p:nvSpPr>
        <p:spPr>
          <a:xfrm>
            <a:off x="838200" y="19594"/>
            <a:ext cx="10515600" cy="1325563"/>
          </a:xfrm>
          <a:effectLst>
            <a:outerShdw blurRad="100167" dist="54115" dir="2700000" algn="tl" rotWithShape="0">
              <a:prstClr val="black">
                <a:alpha val="77776"/>
              </a:prstClr>
            </a:outerShdw>
          </a:effectLst>
        </p:spPr>
        <p:txBody>
          <a:bodyPr>
            <a:normAutofit/>
          </a:bodyPr>
          <a:lstStyle/>
          <a:p>
            <a:pPr algn="ctr"/>
            <a:r>
              <a:rPr lang="en-GB" sz="6600" dirty="0">
                <a:solidFill>
                  <a:schemeClr val="bg1"/>
                </a:solidFill>
                <a:latin typeface="Universal Serif" panose="020E0705020206020404" pitchFamily="34" charset="77"/>
              </a:rPr>
              <a:t>Tutor</a:t>
            </a:r>
            <a:r>
              <a:rPr lang="en-GB" sz="6600" baseline="0" dirty="0">
                <a:solidFill>
                  <a:schemeClr val="bg1"/>
                </a:solidFill>
                <a:latin typeface="Universal Serif" panose="020E0705020206020404" pitchFamily="34" charset="77"/>
              </a:rPr>
              <a:t> Check List</a:t>
            </a:r>
            <a:endParaRPr lang="en-GB" sz="6600" dirty="0">
              <a:solidFill>
                <a:schemeClr val="bg1"/>
              </a:solidFill>
              <a:latin typeface="Universal Serif" panose="020E0705020206020404" pitchFamily="34" charset="77"/>
            </a:endParaRPr>
          </a:p>
        </p:txBody>
      </p:sp>
      <p:sp>
        <p:nvSpPr>
          <p:cNvPr id="4" name="TextBox 3">
            <a:extLst>
              <a:ext uri="{FF2B5EF4-FFF2-40B4-BE49-F238E27FC236}">
                <a16:creationId xmlns:a16="http://schemas.microsoft.com/office/drawing/2014/main" id="{F5E5EEF0-EF86-1825-D255-AB9C98CC7D06}"/>
              </a:ext>
            </a:extLst>
          </p:cNvPr>
          <p:cNvSpPr txBox="1"/>
          <p:nvPr/>
        </p:nvSpPr>
        <p:spPr>
          <a:xfrm>
            <a:off x="71704" y="1180551"/>
            <a:ext cx="5647859" cy="5136892"/>
          </a:xfrm>
          <a:prstGeom prst="roundRect">
            <a:avLst>
              <a:gd name="adj" fmla="val 21234"/>
            </a:avLst>
          </a:prstGeom>
          <a:solidFill>
            <a:srgbClr val="A1E9EC"/>
          </a:solidFill>
          <a:effectLst>
            <a:outerShdw blurRad="198213" dist="38099" dir="1800000" sx="101425" sy="101425" algn="tl" rotWithShape="0">
              <a:prstClr val="black">
                <a:alpha val="82000"/>
              </a:prstClr>
            </a:outerShdw>
          </a:effectLst>
        </p:spPr>
        <p:style>
          <a:lnRef idx="2">
            <a:schemeClr val="dk1"/>
          </a:lnRef>
          <a:fillRef idx="1">
            <a:schemeClr val="lt1"/>
          </a:fillRef>
          <a:effectRef idx="0">
            <a:schemeClr val="dk1"/>
          </a:effectRef>
          <a:fontRef idx="minor">
            <a:schemeClr val="dk1"/>
          </a:fontRef>
        </p:style>
        <p:txBody>
          <a:bodyPr wrap="square" anchor="ctr">
            <a:spAutoFit/>
          </a:bodyPr>
          <a:lstStyle/>
          <a:p>
            <a:pPr marL="342900" indent="-342900">
              <a:buFont typeface="Wingdings" pitchFamily="2" charset="2"/>
              <a:buChar char="q"/>
            </a:pPr>
            <a:r>
              <a:rPr lang="en-GB" sz="2400" b="0" i="0" u="none" strike="noStrike" dirty="0">
                <a:solidFill>
                  <a:srgbClr val="374151"/>
                </a:solidFill>
                <a:effectLst/>
                <a:latin typeface="Söhne"/>
              </a:rPr>
              <a:t>Attendance and Punctuality Check</a:t>
            </a:r>
          </a:p>
          <a:p>
            <a:pPr marL="342900" indent="-342900">
              <a:buFont typeface="Wingdings" pitchFamily="2" charset="2"/>
              <a:buChar char="q"/>
            </a:pPr>
            <a:r>
              <a:rPr lang="en-GB" sz="2400" b="0" i="0" u="none" strike="noStrike" dirty="0">
                <a:solidFill>
                  <a:srgbClr val="374151"/>
                </a:solidFill>
                <a:effectLst/>
                <a:latin typeface="Söhne"/>
              </a:rPr>
              <a:t>Uniform and Appearance Inspection</a:t>
            </a:r>
          </a:p>
          <a:p>
            <a:pPr marL="342900" indent="-342900">
              <a:buFont typeface="Wingdings" pitchFamily="2" charset="2"/>
              <a:buChar char="q"/>
            </a:pPr>
            <a:r>
              <a:rPr lang="en-GB" sz="2400" b="0" i="0" u="none" strike="noStrike" dirty="0">
                <a:solidFill>
                  <a:srgbClr val="374151"/>
                </a:solidFill>
                <a:effectLst/>
                <a:latin typeface="Söhne"/>
              </a:rPr>
              <a:t>Notices and Announcements</a:t>
            </a:r>
          </a:p>
          <a:p>
            <a:pPr marL="342900" indent="-342900">
              <a:buFont typeface="Wingdings" pitchFamily="2" charset="2"/>
              <a:buChar char="q"/>
            </a:pPr>
            <a:r>
              <a:rPr lang="en-GB" sz="2400" b="0" i="0" u="none" strike="noStrike" dirty="0">
                <a:solidFill>
                  <a:srgbClr val="374151"/>
                </a:solidFill>
                <a:effectLst/>
                <a:latin typeface="Söhne"/>
              </a:rPr>
              <a:t>Academic Follow-Up</a:t>
            </a:r>
          </a:p>
          <a:p>
            <a:pPr marL="342900" indent="-342900">
              <a:buFont typeface="Wingdings" pitchFamily="2" charset="2"/>
              <a:buChar char="q"/>
            </a:pPr>
            <a:r>
              <a:rPr lang="en-GB" sz="2400" b="0" i="0" u="none" strike="noStrike" dirty="0">
                <a:solidFill>
                  <a:srgbClr val="374151"/>
                </a:solidFill>
                <a:effectLst/>
                <a:latin typeface="Söhne"/>
              </a:rPr>
              <a:t>Well-being and Pastoral Care</a:t>
            </a:r>
          </a:p>
          <a:p>
            <a:pPr marL="342900" indent="-342900">
              <a:buFont typeface="Wingdings" pitchFamily="2" charset="2"/>
              <a:buChar char="q"/>
            </a:pPr>
            <a:r>
              <a:rPr lang="en-GB" sz="2400" b="0" i="0" u="none" strike="noStrike" dirty="0">
                <a:solidFill>
                  <a:srgbClr val="374151"/>
                </a:solidFill>
                <a:effectLst/>
                <a:latin typeface="Söhne"/>
              </a:rPr>
              <a:t>Classroom Environment</a:t>
            </a:r>
          </a:p>
          <a:p>
            <a:pPr marL="342900" indent="-342900">
              <a:buFont typeface="Wingdings" pitchFamily="2" charset="2"/>
              <a:buChar char="q"/>
            </a:pPr>
            <a:r>
              <a:rPr lang="en-GB" sz="2400" b="0" i="0" u="none" strike="noStrike" dirty="0">
                <a:solidFill>
                  <a:srgbClr val="374151"/>
                </a:solidFill>
                <a:effectLst/>
                <a:latin typeface="Söhne"/>
              </a:rPr>
              <a:t>Communication with Parents</a:t>
            </a:r>
          </a:p>
          <a:p>
            <a:pPr marL="342900" indent="-342900">
              <a:buFont typeface="Wingdings" pitchFamily="2" charset="2"/>
              <a:buChar char="q"/>
            </a:pPr>
            <a:r>
              <a:rPr lang="en-GB" sz="2400" b="0" i="0" u="none" strike="noStrike" dirty="0">
                <a:solidFill>
                  <a:srgbClr val="374151"/>
                </a:solidFill>
                <a:effectLst/>
                <a:latin typeface="Söhne"/>
              </a:rPr>
              <a:t>Extra-curricular Activities</a:t>
            </a:r>
          </a:p>
          <a:p>
            <a:pPr marL="342900" indent="-342900">
              <a:buFont typeface="Wingdings" pitchFamily="2" charset="2"/>
              <a:buChar char="q"/>
            </a:pPr>
            <a:r>
              <a:rPr lang="en-GB" sz="2400" b="0" i="0" u="none" strike="noStrike" dirty="0">
                <a:solidFill>
                  <a:srgbClr val="374151"/>
                </a:solidFill>
                <a:effectLst/>
                <a:latin typeface="Söhne"/>
              </a:rPr>
              <a:t>Personal Development Focus</a:t>
            </a:r>
          </a:p>
          <a:p>
            <a:pPr marL="342900" indent="-342900">
              <a:buFont typeface="Wingdings" pitchFamily="2" charset="2"/>
              <a:buChar char="q"/>
            </a:pPr>
            <a:r>
              <a:rPr lang="en-GB" sz="2400" b="0" i="0" u="none" strike="noStrike" dirty="0">
                <a:solidFill>
                  <a:srgbClr val="374151"/>
                </a:solidFill>
                <a:effectLst/>
                <a:latin typeface="Söhne"/>
              </a:rPr>
              <a:t>Safety and Rules Reminder</a:t>
            </a:r>
          </a:p>
          <a:p>
            <a:pPr marL="342900" indent="-342900">
              <a:buFont typeface="Wingdings" pitchFamily="2" charset="2"/>
              <a:buChar char="q"/>
            </a:pPr>
            <a:r>
              <a:rPr lang="en-GB" sz="2400" b="0" i="0" u="none" strike="noStrike" dirty="0">
                <a:solidFill>
                  <a:srgbClr val="374151"/>
                </a:solidFill>
                <a:effectLst/>
                <a:latin typeface="Söhne"/>
              </a:rPr>
              <a:t>Preparation for the First Class</a:t>
            </a:r>
          </a:p>
          <a:p>
            <a:pPr marL="342900" indent="-342900">
              <a:buFont typeface="Wingdings" pitchFamily="2" charset="2"/>
              <a:buChar char="q"/>
            </a:pPr>
            <a:r>
              <a:rPr lang="en-GB" sz="2400" dirty="0">
                <a:solidFill>
                  <a:srgbClr val="374151"/>
                </a:solidFill>
                <a:latin typeface="Söhne"/>
              </a:rPr>
              <a:t>Do students have their timetable?</a:t>
            </a:r>
            <a:endParaRPr lang="en-GB" sz="2400" b="0" i="0" u="none" strike="noStrike" dirty="0">
              <a:solidFill>
                <a:srgbClr val="374151"/>
              </a:solidFill>
              <a:effectLst/>
              <a:latin typeface="Söhne"/>
            </a:endParaRPr>
          </a:p>
        </p:txBody>
      </p:sp>
      <p:sp>
        <p:nvSpPr>
          <p:cNvPr id="5" name="TextBox 4">
            <a:extLst>
              <a:ext uri="{FF2B5EF4-FFF2-40B4-BE49-F238E27FC236}">
                <a16:creationId xmlns:a16="http://schemas.microsoft.com/office/drawing/2014/main" id="{B0C8777A-848B-B9A6-A9E7-FA44A44CF59A}"/>
              </a:ext>
            </a:extLst>
          </p:cNvPr>
          <p:cNvSpPr txBox="1"/>
          <p:nvPr/>
        </p:nvSpPr>
        <p:spPr>
          <a:xfrm>
            <a:off x="5926230" y="1446031"/>
            <a:ext cx="5825798" cy="3785652"/>
          </a:xfrm>
          <a:prstGeom prst="rect">
            <a:avLst/>
          </a:prstGeom>
          <a:noFill/>
        </p:spPr>
        <p:txBody>
          <a:bodyPr wrap="square">
            <a:spAutoFit/>
          </a:bodyPr>
          <a:lstStyle/>
          <a:p>
            <a:pPr algn="l"/>
            <a:r>
              <a:rPr lang="en-GB" sz="1600" b="1" i="0" u="none" strike="noStrike" dirty="0">
                <a:solidFill>
                  <a:srgbClr val="000000"/>
                </a:solidFill>
                <a:effectLst/>
              </a:rPr>
              <a:t>Tutor Checklist Explanation</a:t>
            </a:r>
          </a:p>
          <a:p>
            <a:pPr algn="l"/>
            <a:endParaRPr lang="en-GB" sz="1600" b="1" i="0" u="none" strike="noStrike" dirty="0">
              <a:solidFill>
                <a:srgbClr val="000000"/>
              </a:solidFill>
              <a:effectLst/>
            </a:endParaRPr>
          </a:p>
          <a:p>
            <a:pPr algn="l"/>
            <a:r>
              <a:rPr lang="en-GB" sz="1600" b="0" i="0" u="none" strike="noStrike" dirty="0">
                <a:solidFill>
                  <a:srgbClr val="000000"/>
                </a:solidFill>
                <a:effectLst/>
              </a:rPr>
              <a:t>A </a:t>
            </a:r>
            <a:r>
              <a:rPr lang="en-GB" sz="1600" b="1" i="0" u="none" strike="noStrike" dirty="0">
                <a:solidFill>
                  <a:srgbClr val="000000"/>
                </a:solidFill>
                <a:effectLst/>
              </a:rPr>
              <a:t>Tutor Checklist</a:t>
            </a:r>
            <a:r>
              <a:rPr lang="en-GB" sz="1600" b="0" i="0" u="none" strike="noStrike" dirty="0">
                <a:solidFill>
                  <a:srgbClr val="000000"/>
                </a:solidFill>
                <a:effectLst/>
              </a:rPr>
              <a:t> is an essential tool for ensuring that every tutor session is organized, comprehensive, and effective. By following a structured checklist, tutors can systematically address all the key aspects of their role, providing consistent support to students while also managing time efficiently. See </a:t>
            </a:r>
            <a:r>
              <a:rPr lang="en-GB" sz="1600" dirty="0">
                <a:solidFill>
                  <a:srgbClr val="000000"/>
                </a:solidFill>
              </a:rPr>
              <a:t>the</a:t>
            </a:r>
            <a:r>
              <a:rPr lang="en-GB" sz="1600" b="0" i="0" u="none" strike="noStrike" dirty="0">
                <a:solidFill>
                  <a:srgbClr val="000000"/>
                </a:solidFill>
                <a:effectLst/>
              </a:rPr>
              <a:t> breakdown in the notes section for more details.  </a:t>
            </a:r>
          </a:p>
          <a:p>
            <a:pPr algn="l"/>
            <a:endParaRPr lang="en-GB" sz="1600" b="0" i="0" u="none" strike="noStrike" dirty="0">
              <a:solidFill>
                <a:srgbClr val="000000"/>
              </a:solidFill>
              <a:effectLst/>
            </a:endParaRPr>
          </a:p>
          <a:p>
            <a:pPr algn="l"/>
            <a:r>
              <a:rPr lang="en-GB" sz="1600" b="0" i="0" u="none" strike="noStrike" dirty="0">
                <a:solidFill>
                  <a:srgbClr val="000000"/>
                </a:solidFill>
                <a:effectLst/>
              </a:rPr>
              <a:t>Having a </a:t>
            </a:r>
            <a:r>
              <a:rPr lang="en-GB" sz="1600" b="1" i="0" u="none" strike="noStrike" dirty="0">
                <a:solidFill>
                  <a:srgbClr val="000000"/>
                </a:solidFill>
                <a:effectLst/>
              </a:rPr>
              <a:t>Tutor Checklist</a:t>
            </a:r>
            <a:r>
              <a:rPr lang="en-GB" sz="1600" b="0" i="0" u="none" strike="noStrike" dirty="0">
                <a:solidFill>
                  <a:srgbClr val="000000"/>
                </a:solidFill>
                <a:effectLst/>
              </a:rPr>
              <a:t> like this ensures that all essential areas are covered during tutor time, providing students with the support they need while maintaining a structured and efficient session. This not only helps in managing the day-to-day responsibilities of a tutor but also contributes to the overall well-being and academic success of the students.</a:t>
            </a:r>
          </a:p>
        </p:txBody>
      </p:sp>
    </p:spTree>
    <p:extLst>
      <p:ext uri="{BB962C8B-B14F-4D97-AF65-F5344CB8AC3E}">
        <p14:creationId xmlns:p14="http://schemas.microsoft.com/office/powerpoint/2010/main" val="143982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16492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a:extLst>
              <a:ext uri="{FF2B5EF4-FFF2-40B4-BE49-F238E27FC236}">
                <a16:creationId xmlns:a16="http://schemas.microsoft.com/office/drawing/2014/main" id="{005202AD-8E83-3F6E-A6F1-08A837256EE3}"/>
              </a:ext>
            </a:extLst>
          </p:cNvPr>
          <p:cNvSpPr/>
          <p:nvPr/>
        </p:nvSpPr>
        <p:spPr>
          <a:xfrm>
            <a:off x="11092749" y="0"/>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28" name="Picture 27" descr="A flag in a circle&#10;&#10;Description automatically generated">
            <a:extLst>
              <a:ext uri="{FF2B5EF4-FFF2-40B4-BE49-F238E27FC236}">
                <a16:creationId xmlns:a16="http://schemas.microsoft.com/office/drawing/2014/main" id="{84242AC0-D8AB-03A3-0C37-73C87D31D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9147" y="210015"/>
            <a:ext cx="686448" cy="686448"/>
          </a:xfrm>
          <a:prstGeom prst="rect">
            <a:avLst/>
          </a:prstGeom>
        </p:spPr>
      </p:pic>
      <p:pic>
        <p:nvPicPr>
          <p:cNvPr id="2050" name="Picture 2" descr="Carre's Grammar School - British Values">
            <a:extLst>
              <a:ext uri="{FF2B5EF4-FFF2-40B4-BE49-F238E27FC236}">
                <a16:creationId xmlns:a16="http://schemas.microsoft.com/office/drawing/2014/main" id="{F86C4FB8-5123-DDE7-10F0-CE63C6E906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100" y="1222929"/>
            <a:ext cx="4412142" cy="44121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EE12A28-100A-10C5-A54A-89DDA630EEEE}"/>
              </a:ext>
            </a:extLst>
          </p:cNvPr>
          <p:cNvSpPr txBox="1"/>
          <p:nvPr/>
        </p:nvSpPr>
        <p:spPr>
          <a:xfrm>
            <a:off x="4882781" y="769180"/>
            <a:ext cx="7203201" cy="5816977"/>
          </a:xfrm>
          <a:prstGeom prst="rect">
            <a:avLst/>
          </a:prstGeom>
          <a:noFill/>
        </p:spPr>
        <p:txBody>
          <a:bodyPr wrap="square">
            <a:spAutoFit/>
          </a:bodyPr>
          <a:lstStyle/>
          <a:p>
            <a:pPr algn="l"/>
            <a:r>
              <a:rPr lang="en-GB" sz="1200" b="1" i="0" u="none" strike="noStrike" dirty="0">
                <a:solidFill>
                  <a:srgbClr val="000000"/>
                </a:solidFill>
                <a:effectLst/>
              </a:rPr>
              <a:t>British Values Section Explanation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Incorporating a </a:t>
            </a:r>
            <a:r>
              <a:rPr lang="en-GB" sz="1200" b="1" i="0" u="none" strike="noStrike" dirty="0">
                <a:solidFill>
                  <a:srgbClr val="000000"/>
                </a:solidFill>
                <a:effectLst/>
              </a:rPr>
              <a:t>British Values</a:t>
            </a:r>
            <a:r>
              <a:rPr lang="en-GB" sz="1200" b="0" i="0" u="none" strike="noStrike" dirty="0">
                <a:solidFill>
                  <a:srgbClr val="000000"/>
                </a:solidFill>
                <a:effectLst/>
              </a:rPr>
              <a:t> section into the tutor PowerPoint is an important way to promote the fundamental principles that underpin life in the United Kingdom. This section serves to educate students about these values and encourage them to apply them in their daily lives, both within and outside of school. By regularly discussing British values, students develop a deeper understanding of what it means to be an active, responsible, and respectful member of society.</a:t>
            </a:r>
          </a:p>
          <a:p>
            <a:pPr algn="l"/>
            <a:endParaRPr lang="en-GB" sz="1200" b="1" i="0" u="none" strike="noStrike" dirty="0">
              <a:solidFill>
                <a:srgbClr val="000000"/>
              </a:solidFill>
              <a:effectLst/>
            </a:endParaRPr>
          </a:p>
          <a:p>
            <a:pPr algn="l"/>
            <a:r>
              <a:rPr lang="en-GB" sz="1200" b="1" i="0" u="none" strike="noStrike" dirty="0">
                <a:solidFill>
                  <a:srgbClr val="000000"/>
                </a:solidFill>
                <a:effectLst/>
              </a:rPr>
              <a:t>The Fundamental British Values: See notes section</a:t>
            </a:r>
          </a:p>
          <a:p>
            <a:pPr algn="l"/>
            <a:endParaRPr lang="en-GB" sz="1200" b="1" i="0" u="none" strike="noStrike" dirty="0">
              <a:solidFill>
                <a:srgbClr val="000000"/>
              </a:solidFill>
              <a:effectLst/>
            </a:endParaRPr>
          </a:p>
          <a:p>
            <a:pPr algn="l"/>
            <a:r>
              <a:rPr lang="en-GB" sz="1200" b="1" i="0" u="none" strike="noStrike" dirty="0">
                <a:solidFill>
                  <a:srgbClr val="000000"/>
                </a:solidFill>
                <a:effectLst/>
              </a:rPr>
              <a:t>Example of How to Use This Section:</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Each week, the British Values section could focus on one of these core values, providing a brief explanation and examples of how students can demonstrate this value in school and in their wider community.</a:t>
            </a:r>
          </a:p>
          <a:p>
            <a:pPr algn="l"/>
            <a:endParaRPr lang="en-GB" sz="1200" b="0" i="0" u="none" strike="noStrike" dirty="0">
              <a:solidFill>
                <a:srgbClr val="000000"/>
              </a:solidFill>
              <a:effectLst/>
            </a:endParaRPr>
          </a:p>
          <a:p>
            <a:pPr algn="l"/>
            <a:r>
              <a:rPr lang="en-GB" sz="1200" b="1" i="0" u="none" strike="noStrike" dirty="0">
                <a:solidFill>
                  <a:srgbClr val="000000"/>
                </a:solidFill>
                <a:effectLst/>
              </a:rPr>
              <a:t>Example Focus of the Week: Mutual Respect</a:t>
            </a:r>
          </a:p>
          <a:p>
            <a:pPr algn="l"/>
            <a:endParaRPr lang="en-GB" sz="1200" b="0" i="0" u="none" strike="noStrike" dirty="0">
              <a:solidFill>
                <a:srgbClr val="000000"/>
              </a:solidFill>
              <a:effectLst/>
            </a:endParaRPr>
          </a:p>
          <a:p>
            <a:pPr marL="171450" indent="-171450" algn="l">
              <a:buFont typeface="Arial" panose="020B0604020202020204" pitchFamily="34" charset="0"/>
              <a:buChar char="•"/>
            </a:pPr>
            <a:r>
              <a:rPr lang="en-GB" sz="1200" b="1" i="0" u="none" strike="noStrike" dirty="0">
                <a:solidFill>
                  <a:srgbClr val="000000"/>
                </a:solidFill>
                <a:effectLst/>
              </a:rPr>
              <a:t>Discussion Point:</a:t>
            </a:r>
            <a:r>
              <a:rPr lang="en-GB" sz="1200" b="0" i="0" u="none" strike="noStrike" dirty="0">
                <a:solidFill>
                  <a:srgbClr val="000000"/>
                </a:solidFill>
                <a:effectLst/>
              </a:rPr>
              <a:t> What does mutual respect mean to you? How can we show mutual respect in our interactions with others, both in school and in our communities?</a:t>
            </a:r>
          </a:p>
          <a:p>
            <a:pPr marL="171450" indent="-171450" algn="l">
              <a:buFont typeface="Arial" panose="020B0604020202020204" pitchFamily="34" charset="0"/>
              <a:buChar char="•"/>
            </a:pPr>
            <a:r>
              <a:rPr lang="en-GB" sz="1200" b="1" i="0" u="none" strike="noStrike" dirty="0">
                <a:solidFill>
                  <a:srgbClr val="000000"/>
                </a:solidFill>
                <a:effectLst/>
              </a:rPr>
              <a:t>Activity Suggestion:</a:t>
            </a:r>
            <a:r>
              <a:rPr lang="en-GB" sz="1200" b="0" i="0" u="none" strike="noStrike" dirty="0">
                <a:solidFill>
                  <a:srgbClr val="000000"/>
                </a:solidFill>
                <a:effectLst/>
              </a:rPr>
              <a:t> Encourage students to share examples of how they have shown respect to someone different from themselves, or how they have resolved a disagreement respectfully.</a:t>
            </a:r>
          </a:p>
          <a:p>
            <a:pPr marL="171450" indent="-171450" algn="l">
              <a:buFont typeface="Arial" panose="020B0604020202020204" pitchFamily="34" charset="0"/>
              <a:buChar char="•"/>
            </a:pPr>
            <a:endParaRPr lang="en-GB" sz="1200" b="0" i="0" u="none" strike="noStrike" dirty="0">
              <a:solidFill>
                <a:srgbClr val="000000"/>
              </a:solidFill>
              <a:effectLst/>
            </a:endParaRPr>
          </a:p>
          <a:p>
            <a:pPr algn="l"/>
            <a:r>
              <a:rPr lang="en-GB" sz="1200" b="0" i="0" u="none" strike="noStrike" dirty="0">
                <a:solidFill>
                  <a:srgbClr val="000000"/>
                </a:solidFill>
                <a:effectLst/>
              </a:rPr>
              <a:t>This section could also include relevant news stories, historical examples, or quotes that illustrate the week's focus, helping students to connect the value to real-world situations.</a:t>
            </a:r>
          </a:p>
          <a:p>
            <a:pPr algn="l"/>
            <a:endParaRPr lang="en-GB" sz="1200" b="0" i="0" u="none" strike="noStrike" dirty="0">
              <a:solidFill>
                <a:srgbClr val="000000"/>
              </a:solidFill>
              <a:effectLst/>
            </a:endParaRPr>
          </a:p>
          <a:p>
            <a:pPr algn="l"/>
            <a:r>
              <a:rPr lang="en-GB" sz="1200" b="1" i="0" u="none" strike="noStrike" dirty="0">
                <a:solidFill>
                  <a:srgbClr val="000000"/>
                </a:solidFill>
                <a:effectLst/>
              </a:rPr>
              <a:t>Conclusion: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The </a:t>
            </a:r>
            <a:r>
              <a:rPr lang="en-GB" sz="1200" b="1" i="0" u="none" strike="noStrike" dirty="0">
                <a:solidFill>
                  <a:srgbClr val="000000"/>
                </a:solidFill>
                <a:effectLst/>
              </a:rPr>
              <a:t>British Values</a:t>
            </a:r>
            <a:r>
              <a:rPr lang="en-GB" sz="1200" b="0" i="0" u="none" strike="noStrike" dirty="0">
                <a:solidFill>
                  <a:srgbClr val="000000"/>
                </a:solidFill>
                <a:effectLst/>
              </a:rPr>
              <a:t> section not only helps students understand the importance of these principles but also encourages them to embody these values in their everyday actions. By regularly discussing and reflecting on these values, students are better prepared to contribute positively to society and to appreciate the diverse, multicultural environment in which they live.</a:t>
            </a:r>
          </a:p>
        </p:txBody>
      </p:sp>
    </p:spTree>
    <p:extLst>
      <p:ext uri="{BB962C8B-B14F-4D97-AF65-F5344CB8AC3E}">
        <p14:creationId xmlns:p14="http://schemas.microsoft.com/office/powerpoint/2010/main" val="290052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British Values – Harwich and Dovercourt High School">
            <a:extLst>
              <a:ext uri="{FF2B5EF4-FFF2-40B4-BE49-F238E27FC236}">
                <a16:creationId xmlns:a16="http://schemas.microsoft.com/office/drawing/2014/main" id="{C2DB2B47-1407-95BD-D933-3DB7891392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247" y="1001328"/>
            <a:ext cx="6864916" cy="48553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727B77C-693A-33DB-9A76-D733CCE4C87C}"/>
              </a:ext>
            </a:extLst>
          </p:cNvPr>
          <p:cNvSpPr/>
          <p:nvPr/>
        </p:nvSpPr>
        <p:spPr>
          <a:xfrm>
            <a:off x="8409337" y="2551837"/>
            <a:ext cx="3329438" cy="1754326"/>
          </a:xfrm>
          <a:prstGeom prst="rect">
            <a:avLst/>
          </a:prstGeom>
          <a:noFill/>
        </p:spPr>
        <p:txBody>
          <a:bodyPr wrap="none" lIns="91440" tIns="45720" rIns="91440" bIns="45720">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OTHER</a:t>
            </a:r>
          </a:p>
          <a:p>
            <a:pPr algn="ctr"/>
            <a:r>
              <a:rPr lang="en-GB" sz="5400" b="0" cap="none" spc="0" dirty="0">
                <a:ln w="0"/>
                <a:solidFill>
                  <a:schemeClr val="tx1"/>
                </a:solidFill>
                <a:effectLst>
                  <a:outerShdw blurRad="38100" dist="19050" dir="2700000" algn="tl" rotWithShape="0">
                    <a:schemeClr val="dk1">
                      <a:alpha val="40000"/>
                    </a:schemeClr>
                  </a:outerShdw>
                </a:effectLst>
              </a:rPr>
              <a:t> EXAMPLES</a:t>
            </a:r>
          </a:p>
        </p:txBody>
      </p:sp>
    </p:spTree>
    <p:extLst>
      <p:ext uri="{BB962C8B-B14F-4D97-AF65-F5344CB8AC3E}">
        <p14:creationId xmlns:p14="http://schemas.microsoft.com/office/powerpoint/2010/main" val="750681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British Values - Charlton Mackrell Church of England Primary School">
            <a:extLst>
              <a:ext uri="{FF2B5EF4-FFF2-40B4-BE49-F238E27FC236}">
                <a16:creationId xmlns:a16="http://schemas.microsoft.com/office/drawing/2014/main" id="{960EA910-65BD-3412-C565-027AE6323C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96" b="11283"/>
          <a:stretch/>
        </p:blipFill>
        <p:spPr bwMode="auto">
          <a:xfrm>
            <a:off x="453225" y="1160492"/>
            <a:ext cx="7354722" cy="45370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7F33395-4D50-F469-22E0-73BBF6DE055D}"/>
              </a:ext>
            </a:extLst>
          </p:cNvPr>
          <p:cNvSpPr/>
          <p:nvPr/>
        </p:nvSpPr>
        <p:spPr>
          <a:xfrm>
            <a:off x="8409337" y="2551837"/>
            <a:ext cx="3329438" cy="1754326"/>
          </a:xfrm>
          <a:prstGeom prst="rect">
            <a:avLst/>
          </a:prstGeom>
          <a:noFill/>
        </p:spPr>
        <p:txBody>
          <a:bodyPr wrap="none" lIns="91440" tIns="45720" rIns="91440" bIns="45720">
            <a:spAutoFit/>
          </a:bodyPr>
          <a:lstStyle/>
          <a:p>
            <a:pPr algn="ctr"/>
            <a:r>
              <a:rPr lang="en-GB" sz="5400" b="0" cap="none" spc="0" dirty="0">
                <a:ln w="0"/>
                <a:solidFill>
                  <a:schemeClr val="tx1"/>
                </a:solidFill>
                <a:effectLst>
                  <a:outerShdw blurRad="38100" dist="19050" dir="2700000" algn="tl" rotWithShape="0">
                    <a:schemeClr val="dk1">
                      <a:alpha val="40000"/>
                    </a:schemeClr>
                  </a:outerShdw>
                </a:effectLst>
              </a:rPr>
              <a:t>OTHER</a:t>
            </a:r>
          </a:p>
          <a:p>
            <a:pPr algn="ctr"/>
            <a:r>
              <a:rPr lang="en-GB" sz="5400" b="0" cap="none" spc="0" dirty="0">
                <a:ln w="0"/>
                <a:solidFill>
                  <a:schemeClr val="tx1"/>
                </a:solidFill>
                <a:effectLst>
                  <a:outerShdw blurRad="38100" dist="19050" dir="2700000" algn="tl" rotWithShape="0">
                    <a:schemeClr val="dk1">
                      <a:alpha val="40000"/>
                    </a:schemeClr>
                  </a:outerShdw>
                </a:effectLst>
              </a:rPr>
              <a:t> EXAMPLES</a:t>
            </a:r>
          </a:p>
        </p:txBody>
      </p:sp>
    </p:spTree>
    <p:extLst>
      <p:ext uri="{BB962C8B-B14F-4D97-AF65-F5344CB8AC3E}">
        <p14:creationId xmlns:p14="http://schemas.microsoft.com/office/powerpoint/2010/main" val="3928167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16546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1522013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8FA4E-61FD-BA4D-925A-74A53D5726A7}"/>
              </a:ext>
            </a:extLst>
          </p:cNvPr>
          <p:cNvSpPr>
            <a:spLocks noGrp="1"/>
          </p:cNvSpPr>
          <p:nvPr>
            <p:ph type="title" idx="4294967295"/>
          </p:nvPr>
        </p:nvSpPr>
        <p:spPr/>
        <p:txBody>
          <a:bodyPr/>
          <a:lstStyle/>
          <a:p>
            <a:r>
              <a:rPr lang="en-GB"/>
              <a:t>Anti-Bullying</a:t>
            </a:r>
          </a:p>
        </p:txBody>
      </p:sp>
      <p:grpSp>
        <p:nvGrpSpPr>
          <p:cNvPr id="3" name="Group 2">
            <a:extLst>
              <a:ext uri="{FF2B5EF4-FFF2-40B4-BE49-F238E27FC236}">
                <a16:creationId xmlns:a16="http://schemas.microsoft.com/office/drawing/2014/main" id="{3DE9AA45-615C-B293-0C6E-07137ADF6241}"/>
              </a:ext>
            </a:extLst>
          </p:cNvPr>
          <p:cNvGrpSpPr/>
          <p:nvPr/>
        </p:nvGrpSpPr>
        <p:grpSpPr>
          <a:xfrm>
            <a:off x="11092749" y="0"/>
            <a:ext cx="1099255" cy="1077184"/>
            <a:chOff x="6096000" y="2091792"/>
            <a:chExt cx="1099255" cy="1077184"/>
          </a:xfrm>
        </p:grpSpPr>
        <p:sp>
          <p:nvSpPr>
            <p:cNvPr id="4" name="Rounded Rectangle 22">
              <a:extLst>
                <a:ext uri="{FF2B5EF4-FFF2-40B4-BE49-F238E27FC236}">
                  <a16:creationId xmlns:a16="http://schemas.microsoft.com/office/drawing/2014/main" id="{88015BDB-4DB8-8F80-D87C-37AEF57860F5}"/>
                </a:ext>
              </a:extLst>
            </p:cNvPr>
            <p:cNvSpPr/>
            <p:nvPr/>
          </p:nvSpPr>
          <p:spPr>
            <a:xfrm>
              <a:off x="6096000"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lack and white figure with a blue x mark&#10;&#10;Description automatically generated">
              <a:hlinkClick r:id="rId3" action="ppaction://hlinksldjump"/>
              <a:extLst>
                <a:ext uri="{FF2B5EF4-FFF2-40B4-BE49-F238E27FC236}">
                  <a16:creationId xmlns:a16="http://schemas.microsoft.com/office/drawing/2014/main" id="{28E4DFB0-C63E-FE05-D63A-4FE3E0F519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0467" y="2205225"/>
              <a:ext cx="850319" cy="850319"/>
            </a:xfrm>
            <a:prstGeom prst="roundRect">
              <a:avLst>
                <a:gd name="adj" fmla="val 24237"/>
              </a:avLst>
            </a:prstGeom>
            <a:solidFill>
              <a:srgbClr val="FFFFFF">
                <a:shade val="85000"/>
              </a:srgbClr>
            </a:solidFill>
            <a:ln>
              <a:noFill/>
            </a:ln>
            <a:effectLst/>
          </p:spPr>
        </p:pic>
      </p:grpSp>
      <p:pic>
        <p:nvPicPr>
          <p:cNvPr id="3074" name="Picture 2" descr="4 Types of Bullying Poster - Bullying Posters for Schools and Workplace ...">
            <a:extLst>
              <a:ext uri="{FF2B5EF4-FFF2-40B4-BE49-F238E27FC236}">
                <a16:creationId xmlns:a16="http://schemas.microsoft.com/office/drawing/2014/main" id="{C94CCE8B-6495-A6D7-4CFB-5D17AF92F9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2261" y="1328880"/>
            <a:ext cx="5440358" cy="42293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FC1EA0-3C4B-6D1A-986C-00861DEB2075}"/>
              </a:ext>
            </a:extLst>
          </p:cNvPr>
          <p:cNvSpPr txBox="1"/>
          <p:nvPr/>
        </p:nvSpPr>
        <p:spPr>
          <a:xfrm>
            <a:off x="3039815" y="5784925"/>
            <a:ext cx="5735040" cy="432792"/>
          </a:xfrm>
          <a:prstGeom prst="roundRect">
            <a:avLst>
              <a:gd name="adj" fmla="val 50000"/>
            </a:avLst>
          </a:prstGeom>
          <a:solidFill>
            <a:srgbClr val="A1E9EC"/>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anchor="ctr">
            <a:spAutoFit/>
          </a:bodyPr>
          <a:lstStyle/>
          <a:p>
            <a:pPr algn="ctr"/>
            <a:r>
              <a:rPr lang="en-US" sz="1400">
                <a:hlinkClick r:id="rId6"/>
              </a:rPr>
              <a:t>https://anti-bullyingalliance.org.uk/tools-information/what-bullying</a:t>
            </a:r>
            <a:r>
              <a:rPr lang="en-US" sz="1400"/>
              <a:t> </a:t>
            </a:r>
          </a:p>
        </p:txBody>
      </p:sp>
      <p:pic>
        <p:nvPicPr>
          <p:cNvPr id="8" name="Online Media 7" descr="What is bullying?">
            <a:hlinkClick r:id="" action="ppaction://media"/>
            <a:extLst>
              <a:ext uri="{FF2B5EF4-FFF2-40B4-BE49-F238E27FC236}">
                <a16:creationId xmlns:a16="http://schemas.microsoft.com/office/drawing/2014/main" id="{54DEF9E7-B205-D237-DA2B-80B0C7DFBB75}"/>
              </a:ext>
            </a:extLst>
          </p:cNvPr>
          <p:cNvPicPr>
            <a:picLocks noRot="1" noChangeAspect="1"/>
          </p:cNvPicPr>
          <p:nvPr>
            <a:videoFile r:link="rId1"/>
          </p:nvPr>
        </p:nvPicPr>
        <p:blipFill>
          <a:blip r:embed="rId7"/>
          <a:stretch>
            <a:fillRect/>
          </a:stretch>
        </p:blipFill>
        <p:spPr>
          <a:xfrm>
            <a:off x="330843" y="1917413"/>
            <a:ext cx="5417944" cy="306113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15764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26510B-966B-467A-50CF-0AB84912DB5C}"/>
              </a:ext>
            </a:extLst>
          </p:cNvPr>
          <p:cNvSpPr txBox="1"/>
          <p:nvPr/>
        </p:nvSpPr>
        <p:spPr>
          <a:xfrm>
            <a:off x="421418" y="120402"/>
            <a:ext cx="11770581" cy="6617196"/>
          </a:xfrm>
          <a:prstGeom prst="rect">
            <a:avLst/>
          </a:prstGeom>
          <a:noFill/>
        </p:spPr>
        <p:txBody>
          <a:bodyPr wrap="square">
            <a:spAutoFit/>
          </a:bodyPr>
          <a:lstStyle/>
          <a:p>
            <a:pPr algn="ctr"/>
            <a:r>
              <a:rPr lang="en-GB" sz="2000" b="1" i="0" u="none" strike="noStrike" dirty="0">
                <a:solidFill>
                  <a:srgbClr val="000000"/>
                </a:solidFill>
                <a:effectLst/>
              </a:rPr>
              <a:t>Anti-Bullying Section Explanation</a:t>
            </a:r>
          </a:p>
          <a:p>
            <a:pPr algn="ctr"/>
            <a:endParaRPr lang="en-GB" sz="2000" b="1" i="0" u="none" strike="noStrike" dirty="0">
              <a:solidFill>
                <a:srgbClr val="000000"/>
              </a:solidFill>
              <a:effectLst/>
            </a:endParaRPr>
          </a:p>
          <a:p>
            <a:pPr algn="l"/>
            <a:r>
              <a:rPr lang="en-GB" sz="1200" b="0" i="0" u="none" strike="noStrike" dirty="0">
                <a:solidFill>
                  <a:srgbClr val="000000"/>
                </a:solidFill>
                <a:effectLst/>
              </a:rPr>
              <a:t>The </a:t>
            </a:r>
            <a:r>
              <a:rPr lang="en-GB" sz="1200" b="1" i="0" u="none" strike="noStrike" dirty="0">
                <a:solidFill>
                  <a:srgbClr val="000000"/>
                </a:solidFill>
                <a:effectLst/>
              </a:rPr>
              <a:t>Anti-Bullying Section</a:t>
            </a:r>
            <a:r>
              <a:rPr lang="en-GB" sz="1200" b="0" i="0" u="none" strike="noStrike" dirty="0">
                <a:solidFill>
                  <a:srgbClr val="000000"/>
                </a:solidFill>
                <a:effectLst/>
              </a:rPr>
              <a:t> in the tutor PowerPoint is an essential part of promoting a safe and supportive school environment. This section serves as a constant reminder that bullying in any form is unacceptable and that every student has the right to feel safe and respected. By regularly addressing this issue, the school reinforces its commitment to preventing bullying and encouraging a culture of kindness, respect, and inclusivity.</a:t>
            </a:r>
          </a:p>
          <a:p>
            <a:pPr algn="l"/>
            <a:r>
              <a:rPr lang="en-GB" sz="1200" b="1" i="0" u="none" strike="noStrike" dirty="0">
                <a:solidFill>
                  <a:srgbClr val="000000"/>
                </a:solidFill>
                <a:effectLst/>
              </a:rPr>
              <a:t>Key Points to Include:</a:t>
            </a:r>
          </a:p>
          <a:p>
            <a:pPr algn="l"/>
            <a:endParaRPr lang="en-GB" sz="1200" b="1" i="0" u="none" strike="noStrike" dirty="0">
              <a:solidFill>
                <a:srgbClr val="000000"/>
              </a:solidFill>
              <a:effectLst/>
            </a:endParaRPr>
          </a:p>
          <a:p>
            <a:pPr marL="228600" indent="-228600" algn="l">
              <a:buFont typeface="+mj-lt"/>
              <a:buAutoNum type="arabicPeriod"/>
            </a:pPr>
            <a:r>
              <a:rPr lang="en-GB" sz="1200" b="1" i="0" u="none" strike="noStrike" dirty="0">
                <a:solidFill>
                  <a:srgbClr val="000000"/>
                </a:solidFill>
                <a:effectLst/>
              </a:rPr>
              <a:t>Definition of Bullying:</a:t>
            </a:r>
            <a:endParaRPr lang="en-GB" sz="1200" b="0" i="0" u="none" strike="noStrike" dirty="0">
              <a:solidFill>
                <a:srgbClr val="000000"/>
              </a:solidFill>
              <a:effectLst/>
            </a:endParaRPr>
          </a:p>
          <a:p>
            <a:pPr marL="628650" lvl="1" indent="-171450" algn="l">
              <a:buFont typeface="Arial" panose="020B0604020202020204" pitchFamily="34" charset="0"/>
              <a:buChar char="•"/>
            </a:pPr>
            <a:r>
              <a:rPr lang="en-GB" sz="1200" b="0" i="0" u="none" strike="noStrike" dirty="0">
                <a:solidFill>
                  <a:srgbClr val="000000"/>
                </a:solidFill>
                <a:effectLst/>
              </a:rPr>
              <a:t>Provide a clear definition of what bullying is, including examples of physical, verbal, emotional, and cyberbullying. This helps students recognize bullying when it happens, whether to themselves or others.</a:t>
            </a:r>
          </a:p>
          <a:p>
            <a:pPr marL="228600" indent="-228600" algn="l">
              <a:buFont typeface="+mj-lt"/>
              <a:buAutoNum type="arabicPeriod"/>
            </a:pPr>
            <a:r>
              <a:rPr lang="en-GB" sz="1200" b="1" i="0" u="none" strike="noStrike" dirty="0">
                <a:solidFill>
                  <a:srgbClr val="000000"/>
                </a:solidFill>
                <a:effectLst/>
              </a:rPr>
              <a:t>Importance of Speaking Up:</a:t>
            </a:r>
            <a:endParaRPr lang="en-GB" sz="1200" b="0" i="0" u="none" strike="noStrike" dirty="0">
              <a:solidFill>
                <a:srgbClr val="000000"/>
              </a:solidFill>
              <a:effectLst/>
            </a:endParaRPr>
          </a:p>
          <a:p>
            <a:pPr marL="628650" lvl="1" indent="-171450" algn="l">
              <a:buFont typeface="Arial" panose="020B0604020202020204" pitchFamily="34" charset="0"/>
              <a:buChar char="•"/>
            </a:pPr>
            <a:r>
              <a:rPr lang="en-GB" sz="1200" b="0" i="0" u="none" strike="noStrike" dirty="0">
                <a:solidFill>
                  <a:srgbClr val="000000"/>
                </a:solidFill>
                <a:effectLst/>
              </a:rPr>
              <a:t>Emphasize the importance of reporting bullying to a trusted adult, whether it’s happening to them or someone else. Reinforce that speaking up is a sign of strength and is crucial to stopping bullying.</a:t>
            </a:r>
          </a:p>
          <a:p>
            <a:pPr marL="228600" indent="-228600" algn="l">
              <a:buFont typeface="+mj-lt"/>
              <a:buAutoNum type="arabicPeriod"/>
            </a:pPr>
            <a:r>
              <a:rPr lang="en-GB" sz="1200" b="1" i="0" u="none" strike="noStrike" dirty="0">
                <a:solidFill>
                  <a:srgbClr val="000000"/>
                </a:solidFill>
                <a:effectLst/>
              </a:rPr>
              <a:t>School Policy and Support:</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Briefly outline the school’s anti-bullying policy, including the steps that will be taken if bullying is reported. Highlight the support systems available, such as counselling services or peer mentors.</a:t>
            </a:r>
          </a:p>
          <a:p>
            <a:pPr marL="228600" indent="-228600" algn="l">
              <a:buFont typeface="+mj-lt"/>
              <a:buAutoNum type="arabicPeriod"/>
            </a:pPr>
            <a:r>
              <a:rPr lang="en-GB" sz="1200" b="1" i="0" u="none" strike="noStrike" dirty="0">
                <a:solidFill>
                  <a:srgbClr val="000000"/>
                </a:solidFill>
                <a:effectLst/>
              </a:rPr>
              <a:t>Encouraging Positive Behaviour:</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Promote positive behaviour by encouraging acts of kindness, inclusion, and respect. Recognize and celebrate students who demonstrate these values.</a:t>
            </a:r>
          </a:p>
          <a:p>
            <a:pPr marL="228600" indent="-228600" algn="l">
              <a:buFont typeface="+mj-lt"/>
              <a:buAutoNum type="arabicPeriod"/>
            </a:pPr>
            <a:r>
              <a:rPr lang="en-GB" sz="1200" b="1" i="0" u="none" strike="noStrike" dirty="0">
                <a:solidFill>
                  <a:srgbClr val="000000"/>
                </a:solidFill>
                <a:effectLst/>
              </a:rPr>
              <a:t>Weekly Focus or Tips: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Include a weekly focus or tip on how to deal with bullying, such as strategies for staying safe online, how to be an upstander (not a bystander), or how to build resilience against bullying.</a:t>
            </a:r>
          </a:p>
          <a:p>
            <a:pPr algn="l"/>
            <a:r>
              <a:rPr lang="en-GB" sz="1200" b="1" i="0" u="none" strike="noStrike" dirty="0">
                <a:solidFill>
                  <a:srgbClr val="000000"/>
                </a:solidFill>
                <a:effectLst/>
              </a:rPr>
              <a:t>Example:</a:t>
            </a:r>
          </a:p>
          <a:p>
            <a:pPr algn="l"/>
            <a:endParaRPr lang="en-GB" sz="1200" b="1" i="0" u="none" strike="noStrike" dirty="0">
              <a:solidFill>
                <a:srgbClr val="000000"/>
              </a:solidFill>
              <a:effectLst/>
            </a:endParaRPr>
          </a:p>
          <a:p>
            <a:pPr algn="l"/>
            <a:r>
              <a:rPr lang="en-GB" sz="1200" b="1" i="0" u="none" strike="noStrike" dirty="0">
                <a:solidFill>
                  <a:srgbClr val="000000"/>
                </a:solidFill>
                <a:effectLst/>
              </a:rPr>
              <a:t>Anti-Bullying Focus of the Week:</a:t>
            </a:r>
          </a:p>
          <a:p>
            <a:pPr algn="l"/>
            <a:endParaRPr lang="en-GB" sz="1200" b="0" i="0" u="none" strike="noStrike" dirty="0">
              <a:solidFill>
                <a:srgbClr val="000000"/>
              </a:solidFill>
              <a:effectLst/>
            </a:endParaRPr>
          </a:p>
          <a:p>
            <a:pPr marL="171450" indent="-171450" algn="l">
              <a:buFont typeface="Arial" panose="020B0604020202020204" pitchFamily="34" charset="0"/>
              <a:buChar char="•"/>
            </a:pPr>
            <a:r>
              <a:rPr lang="en-GB" sz="1200" b="1" i="0" u="none" strike="noStrike" dirty="0">
                <a:solidFill>
                  <a:srgbClr val="000000"/>
                </a:solidFill>
                <a:effectLst/>
              </a:rPr>
              <a:t>Recognizing Bullying:</a:t>
            </a:r>
            <a:r>
              <a:rPr lang="en-GB" sz="1200" b="0" i="0" u="none" strike="noStrike" dirty="0">
                <a:solidFill>
                  <a:srgbClr val="000000"/>
                </a:solidFill>
                <a:effectLst/>
              </a:rPr>
              <a:t> Bullying isn’t just physical—it can be words, exclusion, or online harassment. If it makes someone feel hurt or scared, it’s bullying.</a:t>
            </a:r>
          </a:p>
          <a:p>
            <a:pPr marL="171450" indent="-171450" algn="l">
              <a:buFont typeface="Arial" panose="020B0604020202020204" pitchFamily="34" charset="0"/>
              <a:buChar char="•"/>
            </a:pPr>
            <a:r>
              <a:rPr lang="en-GB" sz="1200" b="1" i="0" u="none" strike="noStrike" dirty="0">
                <a:solidFill>
                  <a:srgbClr val="000000"/>
                </a:solidFill>
                <a:effectLst/>
              </a:rPr>
              <a:t>Tip of the Week:</a:t>
            </a:r>
            <a:r>
              <a:rPr lang="en-GB" sz="1200" b="0" i="0" u="none" strike="noStrike" dirty="0">
                <a:solidFill>
                  <a:srgbClr val="000000"/>
                </a:solidFill>
                <a:effectLst/>
              </a:rPr>
              <a:t> If you see someone being bullied, don’t stay silent. Tell a teacher or staff member immediately. Your voice can make a difference.</a:t>
            </a:r>
          </a:p>
          <a:p>
            <a:pPr marL="171450" indent="-171450" algn="l">
              <a:buFont typeface="Arial" panose="020B0604020202020204" pitchFamily="34" charset="0"/>
              <a:buChar char="•"/>
            </a:pPr>
            <a:r>
              <a:rPr lang="en-GB" sz="1200" b="1" i="0" u="none" strike="noStrike" dirty="0">
                <a:solidFill>
                  <a:srgbClr val="000000"/>
                </a:solidFill>
                <a:effectLst/>
              </a:rPr>
              <a:t>Positive Behaviour:</a:t>
            </a:r>
            <a:r>
              <a:rPr lang="en-GB" sz="1200" b="0" i="0" u="none" strike="noStrike" dirty="0">
                <a:solidFill>
                  <a:srgbClr val="000000"/>
                </a:solidFill>
                <a:effectLst/>
              </a:rPr>
              <a:t> This week, we’re focusing on kindness. Try to do at least one kind thing for someone else every day—small actions can have a big impact.</a:t>
            </a:r>
          </a:p>
          <a:p>
            <a:pPr algn="l"/>
            <a:endParaRPr lang="en-GB" sz="1200" b="1" i="0" u="none" strike="noStrike" dirty="0">
              <a:solidFill>
                <a:srgbClr val="000000"/>
              </a:solidFill>
              <a:effectLst/>
            </a:endParaRPr>
          </a:p>
          <a:p>
            <a:pPr algn="l"/>
            <a:r>
              <a:rPr lang="en-GB" sz="1200" b="1" i="0" u="none" strike="noStrike" dirty="0">
                <a:solidFill>
                  <a:srgbClr val="000000"/>
                </a:solidFill>
                <a:effectLst/>
              </a:rPr>
              <a:t>Conclusion: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The </a:t>
            </a:r>
            <a:r>
              <a:rPr lang="en-GB" sz="1200" b="1" i="0" u="none" strike="noStrike" dirty="0">
                <a:solidFill>
                  <a:srgbClr val="000000"/>
                </a:solidFill>
                <a:effectLst/>
              </a:rPr>
              <a:t>Anti-Bullying Section</a:t>
            </a:r>
            <a:r>
              <a:rPr lang="en-GB" sz="1200" b="0" i="0" u="none" strike="noStrike" dirty="0">
                <a:solidFill>
                  <a:srgbClr val="000000"/>
                </a:solidFill>
                <a:effectLst/>
              </a:rPr>
              <a:t> in the tutor PowerPoint is crucial for maintaining a positive school culture where every student feels valued and protected. Regularly discussing anti-bullying measures, encouraging positive interactions, and providing clear guidance on how to seek help ensures that students are aware of the school’s commitment to preventing bullying and supporting those affected by it.</a:t>
            </a:r>
          </a:p>
        </p:txBody>
      </p:sp>
    </p:spTree>
    <p:extLst>
      <p:ext uri="{BB962C8B-B14F-4D97-AF65-F5344CB8AC3E}">
        <p14:creationId xmlns:p14="http://schemas.microsoft.com/office/powerpoint/2010/main" val="2583916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317761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0A6AA90-45C3-F55C-0C30-932EBFBE2BC3}"/>
              </a:ext>
            </a:extLst>
          </p:cNvPr>
          <p:cNvGrpSpPr/>
          <p:nvPr/>
        </p:nvGrpSpPr>
        <p:grpSpPr>
          <a:xfrm>
            <a:off x="11092749" y="0"/>
            <a:ext cx="1099255" cy="1077184"/>
            <a:chOff x="4865175" y="2091792"/>
            <a:chExt cx="1099255" cy="1077184"/>
          </a:xfrm>
        </p:grpSpPr>
        <p:sp>
          <p:nvSpPr>
            <p:cNvPr id="11" name="Rounded Rectangle 11">
              <a:extLst>
                <a:ext uri="{FF2B5EF4-FFF2-40B4-BE49-F238E27FC236}">
                  <a16:creationId xmlns:a16="http://schemas.microsoft.com/office/drawing/2014/main" id="{C774FE45-95D3-B858-9B54-8647DC2E90A4}"/>
                </a:ext>
              </a:extLst>
            </p:cNvPr>
            <p:cNvSpPr/>
            <p:nvPr/>
          </p:nvSpPr>
          <p:spPr>
            <a:xfrm>
              <a:off x="4865175" y="2091792"/>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13" name="Picture 12" descr="A black background with a black square&#10;&#10;Description automatically generated with medium confidence">
              <a:hlinkClick r:id="rId2" action="ppaction://hlinksldjump"/>
              <a:extLst>
                <a:ext uri="{FF2B5EF4-FFF2-40B4-BE49-F238E27FC236}">
                  <a16:creationId xmlns:a16="http://schemas.microsoft.com/office/drawing/2014/main" id="{207E8ACE-0DA2-0862-1840-F9349130B7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395" y="2263978"/>
              <a:ext cx="732813" cy="732813"/>
            </a:xfrm>
            <a:prstGeom prst="rect">
              <a:avLst/>
            </a:prstGeom>
          </p:spPr>
        </p:pic>
      </p:grpSp>
      <p:sp>
        <p:nvSpPr>
          <p:cNvPr id="22" name="TextBox 21">
            <a:extLst>
              <a:ext uri="{FF2B5EF4-FFF2-40B4-BE49-F238E27FC236}">
                <a16:creationId xmlns:a16="http://schemas.microsoft.com/office/drawing/2014/main" id="{B3BCD9D7-6113-E9F1-606D-3E49D95A3E55}"/>
              </a:ext>
            </a:extLst>
          </p:cNvPr>
          <p:cNvSpPr txBox="1"/>
          <p:nvPr/>
        </p:nvSpPr>
        <p:spPr>
          <a:xfrm>
            <a:off x="887597" y="3429004"/>
            <a:ext cx="1714443" cy="307777"/>
          </a:xfrm>
          <a:prstGeom prst="rect">
            <a:avLst/>
          </a:prstGeom>
          <a:noFill/>
        </p:spPr>
        <p:txBody>
          <a:bodyPr wrap="square" rtlCol="0">
            <a:spAutoFit/>
          </a:bodyPr>
          <a:lstStyle/>
          <a:p>
            <a:pPr algn="ctr"/>
            <a:r>
              <a:rPr lang="en-GB" sz="1400" b="1" u="sng" dirty="0"/>
              <a:t>Blazer</a:t>
            </a:r>
          </a:p>
        </p:txBody>
      </p:sp>
      <p:sp>
        <p:nvSpPr>
          <p:cNvPr id="23" name="TextBox 22">
            <a:extLst>
              <a:ext uri="{FF2B5EF4-FFF2-40B4-BE49-F238E27FC236}">
                <a16:creationId xmlns:a16="http://schemas.microsoft.com/office/drawing/2014/main" id="{362EDBD6-B941-2D08-960F-922C05CF0003}"/>
              </a:ext>
            </a:extLst>
          </p:cNvPr>
          <p:cNvSpPr txBox="1"/>
          <p:nvPr/>
        </p:nvSpPr>
        <p:spPr>
          <a:xfrm>
            <a:off x="3894907" y="3362369"/>
            <a:ext cx="1451295" cy="307777"/>
          </a:xfrm>
          <a:prstGeom prst="rect">
            <a:avLst/>
          </a:prstGeom>
          <a:noFill/>
        </p:spPr>
        <p:txBody>
          <a:bodyPr wrap="square" rtlCol="0">
            <a:spAutoFit/>
          </a:bodyPr>
          <a:lstStyle/>
          <a:p>
            <a:pPr algn="ctr"/>
            <a:r>
              <a:rPr lang="en-GB" sz="1400" b="1" u="sng" dirty="0"/>
              <a:t>Shirt</a:t>
            </a:r>
          </a:p>
        </p:txBody>
      </p:sp>
      <p:sp>
        <p:nvSpPr>
          <p:cNvPr id="24" name="TextBox 23">
            <a:extLst>
              <a:ext uri="{FF2B5EF4-FFF2-40B4-BE49-F238E27FC236}">
                <a16:creationId xmlns:a16="http://schemas.microsoft.com/office/drawing/2014/main" id="{32184C38-4570-416C-D041-89E66BB2ED5C}"/>
              </a:ext>
            </a:extLst>
          </p:cNvPr>
          <p:cNvSpPr txBox="1"/>
          <p:nvPr/>
        </p:nvSpPr>
        <p:spPr>
          <a:xfrm>
            <a:off x="6354757" y="3362372"/>
            <a:ext cx="1593739" cy="307777"/>
          </a:xfrm>
          <a:prstGeom prst="rect">
            <a:avLst/>
          </a:prstGeom>
          <a:noFill/>
        </p:spPr>
        <p:txBody>
          <a:bodyPr wrap="square" rtlCol="0">
            <a:spAutoFit/>
          </a:bodyPr>
          <a:lstStyle/>
          <a:p>
            <a:pPr algn="ctr"/>
            <a:r>
              <a:rPr lang="en-GB" sz="1400" b="1" u="sng" dirty="0"/>
              <a:t>Jumper</a:t>
            </a:r>
            <a:endParaRPr lang="en-GB" sz="1200" b="1" u="sng" dirty="0"/>
          </a:p>
        </p:txBody>
      </p:sp>
      <p:sp>
        <p:nvSpPr>
          <p:cNvPr id="25" name="TextBox 24">
            <a:extLst>
              <a:ext uri="{FF2B5EF4-FFF2-40B4-BE49-F238E27FC236}">
                <a16:creationId xmlns:a16="http://schemas.microsoft.com/office/drawing/2014/main" id="{7D7FB494-68B5-D426-26AD-229A307A1434}"/>
              </a:ext>
            </a:extLst>
          </p:cNvPr>
          <p:cNvSpPr txBox="1"/>
          <p:nvPr/>
        </p:nvSpPr>
        <p:spPr>
          <a:xfrm>
            <a:off x="2721705" y="5977813"/>
            <a:ext cx="1601675" cy="307777"/>
          </a:xfrm>
          <a:prstGeom prst="rect">
            <a:avLst/>
          </a:prstGeom>
          <a:noFill/>
        </p:spPr>
        <p:txBody>
          <a:bodyPr wrap="square" rtlCol="0">
            <a:spAutoFit/>
          </a:bodyPr>
          <a:lstStyle/>
          <a:p>
            <a:pPr algn="ctr"/>
            <a:r>
              <a:rPr lang="en-GB" sz="1400" b="1" u="sng" dirty="0"/>
              <a:t>Skirt</a:t>
            </a:r>
          </a:p>
        </p:txBody>
      </p:sp>
      <p:sp>
        <p:nvSpPr>
          <p:cNvPr id="26" name="TextBox 25">
            <a:extLst>
              <a:ext uri="{FF2B5EF4-FFF2-40B4-BE49-F238E27FC236}">
                <a16:creationId xmlns:a16="http://schemas.microsoft.com/office/drawing/2014/main" id="{82946DF7-055B-7AA3-9711-8982E8600720}"/>
              </a:ext>
            </a:extLst>
          </p:cNvPr>
          <p:cNvSpPr txBox="1"/>
          <p:nvPr/>
        </p:nvSpPr>
        <p:spPr>
          <a:xfrm>
            <a:off x="8911721" y="3692141"/>
            <a:ext cx="1842697" cy="307777"/>
          </a:xfrm>
          <a:prstGeom prst="rect">
            <a:avLst/>
          </a:prstGeom>
          <a:noFill/>
        </p:spPr>
        <p:txBody>
          <a:bodyPr wrap="square" rtlCol="0">
            <a:spAutoFit/>
          </a:bodyPr>
          <a:lstStyle/>
          <a:p>
            <a:pPr algn="ctr"/>
            <a:r>
              <a:rPr lang="en-GB" sz="1400" b="1" u="sng" dirty="0"/>
              <a:t>Trousers</a:t>
            </a:r>
          </a:p>
        </p:txBody>
      </p:sp>
      <p:sp>
        <p:nvSpPr>
          <p:cNvPr id="27" name="TextBox 26">
            <a:extLst>
              <a:ext uri="{FF2B5EF4-FFF2-40B4-BE49-F238E27FC236}">
                <a16:creationId xmlns:a16="http://schemas.microsoft.com/office/drawing/2014/main" id="{AF4AE5D8-56A4-40D5-31F7-2D9CDEC8A5A8}"/>
              </a:ext>
            </a:extLst>
          </p:cNvPr>
          <p:cNvSpPr txBox="1"/>
          <p:nvPr/>
        </p:nvSpPr>
        <p:spPr>
          <a:xfrm>
            <a:off x="6908547" y="5977811"/>
            <a:ext cx="1643817" cy="307777"/>
          </a:xfrm>
          <a:prstGeom prst="rect">
            <a:avLst/>
          </a:prstGeom>
          <a:noFill/>
        </p:spPr>
        <p:txBody>
          <a:bodyPr wrap="square" rtlCol="0">
            <a:spAutoFit/>
          </a:bodyPr>
          <a:lstStyle/>
          <a:p>
            <a:pPr algn="ctr"/>
            <a:r>
              <a:rPr lang="en-GB" sz="1400" b="1" u="sng" dirty="0"/>
              <a:t>Shoes</a:t>
            </a:r>
          </a:p>
        </p:txBody>
      </p:sp>
      <p:sp>
        <p:nvSpPr>
          <p:cNvPr id="28" name="TextBox 27">
            <a:extLst>
              <a:ext uri="{FF2B5EF4-FFF2-40B4-BE49-F238E27FC236}">
                <a16:creationId xmlns:a16="http://schemas.microsoft.com/office/drawing/2014/main" id="{58A78C12-DF1C-D0E8-852D-6B35DBD204EB}"/>
              </a:ext>
            </a:extLst>
          </p:cNvPr>
          <p:cNvSpPr txBox="1"/>
          <p:nvPr/>
        </p:nvSpPr>
        <p:spPr>
          <a:xfrm>
            <a:off x="5105310" y="5977812"/>
            <a:ext cx="1403215" cy="307777"/>
          </a:xfrm>
          <a:prstGeom prst="rect">
            <a:avLst/>
          </a:prstGeom>
          <a:noFill/>
        </p:spPr>
        <p:txBody>
          <a:bodyPr wrap="square" rtlCol="0">
            <a:spAutoFit/>
          </a:bodyPr>
          <a:lstStyle/>
          <a:p>
            <a:pPr algn="ctr"/>
            <a:r>
              <a:rPr lang="en-GB" sz="1400" b="1" u="sng" dirty="0"/>
              <a:t>School Tie</a:t>
            </a:r>
          </a:p>
        </p:txBody>
      </p:sp>
      <p:sp>
        <p:nvSpPr>
          <p:cNvPr id="31" name="TextBox 30">
            <a:extLst>
              <a:ext uri="{FF2B5EF4-FFF2-40B4-BE49-F238E27FC236}">
                <a16:creationId xmlns:a16="http://schemas.microsoft.com/office/drawing/2014/main" id="{41991038-1C60-7A30-B5B0-88FD0D5D8AF8}"/>
              </a:ext>
            </a:extLst>
          </p:cNvPr>
          <p:cNvSpPr txBox="1"/>
          <p:nvPr/>
        </p:nvSpPr>
        <p:spPr>
          <a:xfrm>
            <a:off x="5210271" y="280336"/>
            <a:ext cx="2426197" cy="1077218"/>
          </a:xfrm>
          <a:prstGeom prst="rect">
            <a:avLst/>
          </a:prstGeom>
          <a:noFill/>
        </p:spPr>
        <p:txBody>
          <a:bodyPr wrap="square" rtlCol="0">
            <a:spAutoFit/>
          </a:bodyPr>
          <a:lstStyle/>
          <a:p>
            <a:r>
              <a:rPr lang="en-GB" sz="3200" b="1" dirty="0"/>
              <a:t>UNIFORM</a:t>
            </a:r>
          </a:p>
          <a:p>
            <a:r>
              <a:rPr lang="en-GB" sz="3200" b="1" dirty="0"/>
              <a:t>2023/24</a:t>
            </a:r>
          </a:p>
        </p:txBody>
      </p:sp>
      <p:pic>
        <p:nvPicPr>
          <p:cNvPr id="2" name="Picture 1">
            <a:extLst>
              <a:ext uri="{FF2B5EF4-FFF2-40B4-BE49-F238E27FC236}">
                <a16:creationId xmlns:a16="http://schemas.microsoft.com/office/drawing/2014/main" id="{1B0362F4-79C6-F70B-9606-246A0F38C9B0}"/>
              </a:ext>
            </a:extLst>
          </p:cNvPr>
          <p:cNvPicPr>
            <a:picLocks noChangeAspect="1"/>
          </p:cNvPicPr>
          <p:nvPr/>
        </p:nvPicPr>
        <p:blipFill>
          <a:blip r:embed="rId4"/>
          <a:stretch>
            <a:fillRect/>
          </a:stretch>
        </p:blipFill>
        <p:spPr>
          <a:xfrm>
            <a:off x="669931" y="1279223"/>
            <a:ext cx="2149773" cy="2149773"/>
          </a:xfrm>
          <a:prstGeom prst="rect">
            <a:avLst/>
          </a:prstGeom>
        </p:spPr>
      </p:pic>
      <p:pic>
        <p:nvPicPr>
          <p:cNvPr id="3" name="Picture 2">
            <a:extLst>
              <a:ext uri="{FF2B5EF4-FFF2-40B4-BE49-F238E27FC236}">
                <a16:creationId xmlns:a16="http://schemas.microsoft.com/office/drawing/2014/main" id="{DE1BF767-59FC-52C6-E370-75266623F665}"/>
              </a:ext>
            </a:extLst>
          </p:cNvPr>
          <p:cNvPicPr>
            <a:picLocks noChangeAspect="1"/>
          </p:cNvPicPr>
          <p:nvPr/>
        </p:nvPicPr>
        <p:blipFill>
          <a:blip r:embed="rId5"/>
          <a:stretch>
            <a:fillRect/>
          </a:stretch>
        </p:blipFill>
        <p:spPr>
          <a:xfrm>
            <a:off x="6140435" y="1348771"/>
            <a:ext cx="2022381" cy="2022381"/>
          </a:xfrm>
          <a:prstGeom prst="rect">
            <a:avLst/>
          </a:prstGeom>
        </p:spPr>
      </p:pic>
      <p:pic>
        <p:nvPicPr>
          <p:cNvPr id="4" name="Picture 3">
            <a:extLst>
              <a:ext uri="{FF2B5EF4-FFF2-40B4-BE49-F238E27FC236}">
                <a16:creationId xmlns:a16="http://schemas.microsoft.com/office/drawing/2014/main" id="{68F4DE84-AB39-78C1-5B52-4FFA0AF3FD51}"/>
              </a:ext>
            </a:extLst>
          </p:cNvPr>
          <p:cNvPicPr>
            <a:picLocks noChangeAspect="1"/>
          </p:cNvPicPr>
          <p:nvPr/>
        </p:nvPicPr>
        <p:blipFill>
          <a:blip r:embed="rId6"/>
          <a:stretch>
            <a:fillRect/>
          </a:stretch>
        </p:blipFill>
        <p:spPr>
          <a:xfrm>
            <a:off x="3591706" y="1357554"/>
            <a:ext cx="2022381" cy="2022381"/>
          </a:xfrm>
          <a:prstGeom prst="rect">
            <a:avLst/>
          </a:prstGeom>
        </p:spPr>
      </p:pic>
      <p:pic>
        <p:nvPicPr>
          <p:cNvPr id="5" name="Picture 4">
            <a:extLst>
              <a:ext uri="{FF2B5EF4-FFF2-40B4-BE49-F238E27FC236}">
                <a16:creationId xmlns:a16="http://schemas.microsoft.com/office/drawing/2014/main" id="{7CCBB167-CDB6-335A-6958-A13142384BC0}"/>
              </a:ext>
            </a:extLst>
          </p:cNvPr>
          <p:cNvPicPr>
            <a:picLocks noChangeAspect="1"/>
          </p:cNvPicPr>
          <p:nvPr/>
        </p:nvPicPr>
        <p:blipFill>
          <a:blip r:embed="rId7"/>
          <a:stretch>
            <a:fillRect/>
          </a:stretch>
        </p:blipFill>
        <p:spPr>
          <a:xfrm>
            <a:off x="7677133" y="4702558"/>
            <a:ext cx="1275253" cy="1275253"/>
          </a:xfrm>
          <a:prstGeom prst="rect">
            <a:avLst/>
          </a:prstGeom>
        </p:spPr>
      </p:pic>
      <p:pic>
        <p:nvPicPr>
          <p:cNvPr id="6" name="Picture 5">
            <a:extLst>
              <a:ext uri="{FF2B5EF4-FFF2-40B4-BE49-F238E27FC236}">
                <a16:creationId xmlns:a16="http://schemas.microsoft.com/office/drawing/2014/main" id="{BC041C6F-7D22-EAB8-4623-FFFFFAA4AB51}"/>
              </a:ext>
            </a:extLst>
          </p:cNvPr>
          <p:cNvPicPr>
            <a:picLocks noChangeAspect="1"/>
          </p:cNvPicPr>
          <p:nvPr/>
        </p:nvPicPr>
        <p:blipFill>
          <a:blip r:embed="rId7"/>
          <a:stretch>
            <a:fillRect/>
          </a:stretch>
        </p:blipFill>
        <p:spPr>
          <a:xfrm>
            <a:off x="7343304" y="4381169"/>
            <a:ext cx="1003584" cy="1003584"/>
          </a:xfrm>
          <a:prstGeom prst="rect">
            <a:avLst/>
          </a:prstGeom>
        </p:spPr>
      </p:pic>
      <p:pic>
        <p:nvPicPr>
          <p:cNvPr id="7" name="Picture 6">
            <a:extLst>
              <a:ext uri="{FF2B5EF4-FFF2-40B4-BE49-F238E27FC236}">
                <a16:creationId xmlns:a16="http://schemas.microsoft.com/office/drawing/2014/main" id="{FE50B8DD-0D2B-C5FA-7B3E-ECFB911D4C49}"/>
              </a:ext>
            </a:extLst>
          </p:cNvPr>
          <p:cNvPicPr>
            <a:picLocks noChangeAspect="1"/>
          </p:cNvPicPr>
          <p:nvPr/>
        </p:nvPicPr>
        <p:blipFill>
          <a:blip r:embed="rId8"/>
          <a:stretch>
            <a:fillRect/>
          </a:stretch>
        </p:blipFill>
        <p:spPr>
          <a:xfrm>
            <a:off x="8880049" y="1568200"/>
            <a:ext cx="1952612" cy="1952612"/>
          </a:xfrm>
          <a:prstGeom prst="rect">
            <a:avLst/>
          </a:prstGeom>
        </p:spPr>
      </p:pic>
      <p:pic>
        <p:nvPicPr>
          <p:cNvPr id="8" name="Picture 7">
            <a:extLst>
              <a:ext uri="{FF2B5EF4-FFF2-40B4-BE49-F238E27FC236}">
                <a16:creationId xmlns:a16="http://schemas.microsoft.com/office/drawing/2014/main" id="{C5E0C7E8-EE7B-1362-A6B0-F88ABF52A468}"/>
              </a:ext>
            </a:extLst>
          </p:cNvPr>
          <p:cNvPicPr>
            <a:picLocks noChangeAspect="1"/>
          </p:cNvPicPr>
          <p:nvPr/>
        </p:nvPicPr>
        <p:blipFill>
          <a:blip r:embed="rId9"/>
          <a:stretch>
            <a:fillRect/>
          </a:stretch>
        </p:blipFill>
        <p:spPr>
          <a:xfrm>
            <a:off x="2764372" y="4249457"/>
            <a:ext cx="1516340" cy="1679295"/>
          </a:xfrm>
          <a:prstGeom prst="rect">
            <a:avLst/>
          </a:prstGeom>
        </p:spPr>
      </p:pic>
      <p:pic>
        <p:nvPicPr>
          <p:cNvPr id="9" name="Picture 8">
            <a:extLst>
              <a:ext uri="{FF2B5EF4-FFF2-40B4-BE49-F238E27FC236}">
                <a16:creationId xmlns:a16="http://schemas.microsoft.com/office/drawing/2014/main" id="{80184263-94D2-D23C-06DB-0B6D4950D6BA}"/>
              </a:ext>
            </a:extLst>
          </p:cNvPr>
          <p:cNvPicPr>
            <a:picLocks noChangeAspect="1"/>
          </p:cNvPicPr>
          <p:nvPr/>
        </p:nvPicPr>
        <p:blipFill>
          <a:blip r:embed="rId10"/>
          <a:stretch>
            <a:fillRect/>
          </a:stretch>
        </p:blipFill>
        <p:spPr>
          <a:xfrm>
            <a:off x="5012872" y="4318538"/>
            <a:ext cx="1610214" cy="1610214"/>
          </a:xfrm>
          <a:prstGeom prst="rect">
            <a:avLst/>
          </a:prstGeom>
        </p:spPr>
      </p:pic>
    </p:spTree>
    <p:extLst>
      <p:ext uri="{BB962C8B-B14F-4D97-AF65-F5344CB8AC3E}">
        <p14:creationId xmlns:p14="http://schemas.microsoft.com/office/powerpoint/2010/main" val="62762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5336C0-154A-50BF-4192-F5F87F6F06B6}"/>
              </a:ext>
            </a:extLst>
          </p:cNvPr>
          <p:cNvSpPr txBox="1"/>
          <p:nvPr/>
        </p:nvSpPr>
        <p:spPr>
          <a:xfrm>
            <a:off x="683811" y="0"/>
            <a:ext cx="11449879" cy="6863417"/>
          </a:xfrm>
          <a:prstGeom prst="rect">
            <a:avLst/>
          </a:prstGeom>
          <a:noFill/>
        </p:spPr>
        <p:txBody>
          <a:bodyPr wrap="square">
            <a:spAutoFit/>
          </a:bodyPr>
          <a:lstStyle/>
          <a:p>
            <a:pPr algn="ctr"/>
            <a:r>
              <a:rPr lang="en-GB" sz="2400" b="1" i="0" u="none" strike="noStrike" dirty="0">
                <a:solidFill>
                  <a:srgbClr val="000000"/>
                </a:solidFill>
                <a:effectLst/>
              </a:rPr>
              <a:t>Uniform Section Explanation</a:t>
            </a:r>
          </a:p>
          <a:p>
            <a:pPr algn="l"/>
            <a:endParaRPr lang="en-GB" sz="1400" b="1" i="0" u="none" strike="noStrike" dirty="0">
              <a:solidFill>
                <a:srgbClr val="000000"/>
              </a:solidFill>
              <a:effectLst/>
            </a:endParaRPr>
          </a:p>
          <a:p>
            <a:pPr algn="l"/>
            <a:r>
              <a:rPr lang="en-GB" sz="1400" b="0" i="0" u="none" strike="noStrike" dirty="0">
                <a:solidFill>
                  <a:srgbClr val="000000"/>
                </a:solidFill>
                <a:effectLst/>
              </a:rPr>
              <a:t>The </a:t>
            </a:r>
            <a:r>
              <a:rPr lang="en-GB" sz="1400" b="1" i="0" u="none" strike="noStrike" dirty="0">
                <a:solidFill>
                  <a:srgbClr val="000000"/>
                </a:solidFill>
                <a:effectLst/>
              </a:rPr>
              <a:t>Uniform Section</a:t>
            </a:r>
            <a:r>
              <a:rPr lang="en-GB" sz="1400" b="0" i="0" u="none" strike="noStrike" dirty="0">
                <a:solidFill>
                  <a:srgbClr val="000000"/>
                </a:solidFill>
                <a:effectLst/>
              </a:rPr>
              <a:t> in the tutor PowerPoint is a crucial element that helps reinforce the importance of adhering to the school’s dress code. A consistent and neat appearance contributes to a sense of unity, pride, and discipline among students. This section serves as a reminder of the school’s uniform policy, ensuring that all students are dressed appropriately and ready to engage in their learning environment.</a:t>
            </a:r>
          </a:p>
          <a:p>
            <a:pPr algn="l"/>
            <a:endParaRPr lang="en-GB" sz="1400" b="1" i="0" u="none" strike="noStrike" dirty="0">
              <a:solidFill>
                <a:srgbClr val="000000"/>
              </a:solidFill>
              <a:effectLst/>
            </a:endParaRPr>
          </a:p>
          <a:p>
            <a:pPr algn="l"/>
            <a:r>
              <a:rPr lang="en-GB" sz="1400" b="1" i="0" u="none" strike="noStrike" dirty="0">
                <a:solidFill>
                  <a:srgbClr val="000000"/>
                </a:solidFill>
                <a:effectLst/>
              </a:rPr>
              <a:t>Key Points to Include:</a:t>
            </a:r>
          </a:p>
          <a:p>
            <a:pPr algn="l"/>
            <a:endParaRPr lang="en-GB" sz="1400" b="1" i="0" u="none" strike="noStrike" dirty="0">
              <a:solidFill>
                <a:srgbClr val="000000"/>
              </a:solidFill>
              <a:effectLst/>
            </a:endParaRPr>
          </a:p>
          <a:p>
            <a:pPr marL="342900" indent="-342900" algn="l">
              <a:buFont typeface="+mj-lt"/>
              <a:buAutoNum type="arabicPeriod"/>
            </a:pPr>
            <a:r>
              <a:rPr lang="en-GB" sz="1400" b="1" i="0" u="none" strike="noStrike" dirty="0">
                <a:solidFill>
                  <a:srgbClr val="000000"/>
                </a:solidFill>
                <a:effectLst/>
              </a:rPr>
              <a:t>Uniform Standards: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A quick recap of the key uniform requirements, such as correct footwear, appropriate length of skirts or trousers, and the proper wearing of ties or blazers.</a:t>
            </a:r>
          </a:p>
          <a:p>
            <a:pPr marL="342900" indent="-342900" algn="l">
              <a:buFont typeface="+mj-lt"/>
              <a:buAutoNum type="arabicPeriod"/>
            </a:pPr>
            <a:r>
              <a:rPr lang="en-GB" sz="1400" b="1" i="0" u="none" strike="noStrike" dirty="0">
                <a:solidFill>
                  <a:srgbClr val="000000"/>
                </a:solidFill>
                <a:effectLst/>
              </a:rPr>
              <a:t>Importance of Uniform:</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Emphasize how wearing the uniform correctly reflects the school’s values, promotes equality, and reduces distractions, allowing students to focus on their education.</a:t>
            </a:r>
          </a:p>
          <a:p>
            <a:pPr marL="342900" indent="-342900" algn="l">
              <a:buFont typeface="+mj-lt"/>
              <a:buAutoNum type="arabicPeriod"/>
            </a:pPr>
            <a:r>
              <a:rPr lang="en-GB" sz="1400" b="1" i="0" u="none" strike="noStrike" dirty="0">
                <a:solidFill>
                  <a:srgbClr val="000000"/>
                </a:solidFill>
                <a:effectLst/>
              </a:rPr>
              <a:t>Reminders for Specific Items:</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Highlight any particular items that often need attention, such as ensuring shirts are tucked in, no excessive jewellery, or appropriate hairstyles in line with school policy.</a:t>
            </a:r>
          </a:p>
          <a:p>
            <a:pPr marL="342900" indent="-342900" algn="l">
              <a:buFont typeface="+mj-lt"/>
              <a:buAutoNum type="arabicPeriod"/>
            </a:pPr>
            <a:r>
              <a:rPr lang="en-GB" sz="1400" b="1" i="0" u="none" strike="noStrike" dirty="0">
                <a:solidFill>
                  <a:srgbClr val="000000"/>
                </a:solidFill>
                <a:effectLst/>
              </a:rPr>
              <a:t>Consequences for Non-Compliance:</a:t>
            </a:r>
            <a:endParaRPr lang="en-GB" sz="1400" b="0" i="0" u="none" strike="noStrike" dirty="0">
              <a:solidFill>
                <a:srgbClr val="000000"/>
              </a:solidFill>
              <a:effectLst/>
            </a:endParaRPr>
          </a:p>
          <a:p>
            <a:pPr marL="742950" lvl="1" indent="-285750" algn="l">
              <a:buFont typeface="Arial" panose="020B0604020202020204" pitchFamily="34" charset="0"/>
              <a:buChar char="•"/>
            </a:pPr>
            <a:r>
              <a:rPr lang="en-GB" sz="1400" b="0" i="0" u="none" strike="noStrike" dirty="0">
                <a:solidFill>
                  <a:srgbClr val="000000"/>
                </a:solidFill>
                <a:effectLst/>
              </a:rPr>
              <a:t>Briefly outline the consequences of not following the uniform policy, such as receiving a warning or needing to correct the issue before joining classes.</a:t>
            </a:r>
          </a:p>
          <a:p>
            <a:pPr algn="l"/>
            <a:endParaRPr lang="en-GB" sz="1400" b="1" i="0" u="none" strike="noStrike" dirty="0">
              <a:solidFill>
                <a:srgbClr val="000000"/>
              </a:solidFill>
              <a:effectLst/>
            </a:endParaRPr>
          </a:p>
          <a:p>
            <a:pPr algn="l"/>
            <a:r>
              <a:rPr lang="en-GB" sz="1400" b="1" i="0" u="none" strike="noStrike" dirty="0">
                <a:solidFill>
                  <a:srgbClr val="000000"/>
                </a:solidFill>
                <a:effectLst/>
              </a:rPr>
              <a:t>Example:</a:t>
            </a:r>
          </a:p>
          <a:p>
            <a:pPr algn="l"/>
            <a:endParaRPr lang="en-GB" sz="1400" b="1" i="0" u="none" strike="noStrike" dirty="0">
              <a:solidFill>
                <a:srgbClr val="000000"/>
              </a:solidFill>
              <a:effectLst/>
            </a:endParaRPr>
          </a:p>
          <a:p>
            <a:pPr algn="l"/>
            <a:r>
              <a:rPr lang="en-GB" sz="1400" b="1" i="0" u="none" strike="noStrike" dirty="0">
                <a:solidFill>
                  <a:srgbClr val="000000"/>
                </a:solidFill>
                <a:effectLst/>
              </a:rPr>
              <a:t>Uniform Focus of the Week:</a:t>
            </a:r>
          </a:p>
          <a:p>
            <a:pPr algn="l"/>
            <a:endParaRPr lang="en-GB" sz="1400" b="0" i="0" u="none" strike="noStrike" dirty="0">
              <a:solidFill>
                <a:srgbClr val="000000"/>
              </a:solidFill>
              <a:effectLst/>
            </a:endParaRPr>
          </a:p>
          <a:p>
            <a:pPr marL="285750" indent="-285750" algn="l">
              <a:buFont typeface="Arial" panose="020B0604020202020204" pitchFamily="34" charset="0"/>
              <a:buChar char="•"/>
            </a:pPr>
            <a:r>
              <a:rPr lang="en-GB" sz="1400" b="1" i="0" u="none" strike="noStrike" dirty="0">
                <a:solidFill>
                  <a:srgbClr val="000000"/>
                </a:solidFill>
                <a:effectLst/>
              </a:rPr>
              <a:t>Reminder:</a:t>
            </a:r>
            <a:r>
              <a:rPr lang="en-GB" sz="1400" b="0" i="0" u="none" strike="noStrike" dirty="0">
                <a:solidFill>
                  <a:srgbClr val="000000"/>
                </a:solidFill>
                <a:effectLst/>
              </a:rPr>
              <a:t> All students must wear their blazers at all times during school hours, except during PE or with teacher permission. Ties should be properly fastened and shirts tucked in.</a:t>
            </a:r>
          </a:p>
          <a:p>
            <a:pPr marL="285750" indent="-285750" algn="l">
              <a:buFont typeface="Arial" panose="020B0604020202020204" pitchFamily="34" charset="0"/>
              <a:buChar char="•"/>
            </a:pPr>
            <a:r>
              <a:rPr lang="en-GB" sz="1400" b="1" i="0" u="none" strike="noStrike" dirty="0">
                <a:solidFill>
                  <a:srgbClr val="000000"/>
                </a:solidFill>
                <a:effectLst/>
              </a:rPr>
              <a:t>Why It Matters:</a:t>
            </a:r>
            <a:r>
              <a:rPr lang="en-GB" sz="1400" b="0" i="0" u="none" strike="noStrike" dirty="0">
                <a:solidFill>
                  <a:srgbClr val="000000"/>
                </a:solidFill>
                <a:effectLst/>
              </a:rPr>
              <a:t> Wearing our uniform correctly shows respect for our school community and helps everyone to feel a part of the team.</a:t>
            </a:r>
          </a:p>
          <a:p>
            <a:pPr algn="l"/>
            <a:endParaRPr lang="en-GB" sz="1400" b="0" i="0" u="none" strike="noStrike" dirty="0">
              <a:solidFill>
                <a:srgbClr val="000000"/>
              </a:solidFill>
              <a:effectLst/>
            </a:endParaRPr>
          </a:p>
          <a:p>
            <a:pPr algn="l"/>
            <a:r>
              <a:rPr lang="en-GB" sz="1400" b="0" i="0" u="none" strike="noStrike" dirty="0">
                <a:solidFill>
                  <a:srgbClr val="000000"/>
                </a:solidFill>
                <a:effectLst/>
              </a:rPr>
              <a:t>By including a </a:t>
            </a:r>
            <a:r>
              <a:rPr lang="en-GB" sz="1400" b="1" i="0" u="none" strike="noStrike" dirty="0">
                <a:solidFill>
                  <a:srgbClr val="000000"/>
                </a:solidFill>
                <a:effectLst/>
              </a:rPr>
              <a:t>Uniform Section</a:t>
            </a:r>
            <a:r>
              <a:rPr lang="en-GB" sz="1400" b="0" i="0" u="none" strike="noStrike" dirty="0">
                <a:solidFill>
                  <a:srgbClr val="000000"/>
                </a:solidFill>
                <a:effectLst/>
              </a:rPr>
              <a:t> in the PowerPoint, tutors can help maintain high standards and encourage students to take pride in their appearance and in representing their school.</a:t>
            </a:r>
          </a:p>
        </p:txBody>
      </p:sp>
    </p:spTree>
    <p:extLst>
      <p:ext uri="{BB962C8B-B14F-4D97-AF65-F5344CB8AC3E}">
        <p14:creationId xmlns:p14="http://schemas.microsoft.com/office/powerpoint/2010/main" val="3846984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0827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ome - CBBC Newsround">
            <a:extLst>
              <a:ext uri="{FF2B5EF4-FFF2-40B4-BE49-F238E27FC236}">
                <a16:creationId xmlns:a16="http://schemas.microsoft.com/office/drawing/2014/main" id="{C0BD94D4-C3D2-253D-76BD-BF95D27445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286" r="20000"/>
          <a:stretch/>
        </p:blipFill>
        <p:spPr bwMode="auto">
          <a:xfrm>
            <a:off x="10852309" y="5"/>
            <a:ext cx="1339695" cy="1257300"/>
          </a:xfrm>
          <a:prstGeom prst="roundRect">
            <a:avLst>
              <a:gd name="adj" fmla="val 30875"/>
            </a:avLst>
          </a:prstGeom>
          <a:solidFill>
            <a:srgbClr val="FFFFFF">
              <a:shade val="85000"/>
            </a:srgbClr>
          </a:solidFill>
          <a:ln>
            <a:noFill/>
          </a:ln>
          <a:effectLst>
            <a:outerShdw blurRad="50800" dist="38100" dir="2700000" algn="tl" rotWithShape="0">
              <a:prstClr val="black">
                <a:alpha val="40000"/>
              </a:prstClr>
            </a:outerShdw>
          </a:effectLst>
          <a:scene3d>
            <a:camera prst="orthographicFront"/>
            <a:lightRig rig="threePt" dir="t"/>
          </a:scene3d>
          <a:sp3d>
            <a:bevelT/>
          </a:sp3d>
        </p:spPr>
      </p:pic>
      <p:pic>
        <p:nvPicPr>
          <p:cNvPr id="1026" name="Picture 2" descr="BBC Newsround 2019 – James Mobbs">
            <a:hlinkClick r:id="rId3"/>
            <a:extLst>
              <a:ext uri="{FF2B5EF4-FFF2-40B4-BE49-F238E27FC236}">
                <a16:creationId xmlns:a16="http://schemas.microsoft.com/office/drawing/2014/main" id="{6E9C1630-51DD-139B-F752-CC0A6F1755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2008" y="1257301"/>
            <a:ext cx="7527984" cy="4234491"/>
          </a:xfrm>
          <a:prstGeom prst="roundRect">
            <a:avLst>
              <a:gd name="adj" fmla="val 14615"/>
            </a:avLst>
          </a:prstGeom>
          <a:solidFill>
            <a:srgbClr val="FFFFFF">
              <a:shade val="85000"/>
            </a:srgbClr>
          </a:solidFill>
          <a:ln>
            <a:noFill/>
          </a:ln>
          <a:effectLst>
            <a:outerShdw blurRad="50800" dist="38100" dir="2700000" algn="tl" rotWithShape="0">
              <a:prstClr val="black">
                <a:alpha val="40000"/>
              </a:prstClr>
            </a:outerShdw>
            <a:reflection blurRad="12700" stA="38000" endPos="28000" dist="5000" dir="5400000" sy="-100000" algn="bl" rotWithShape="0"/>
          </a:effectLst>
        </p:spPr>
      </p:pic>
    </p:spTree>
    <p:extLst>
      <p:ext uri="{BB962C8B-B14F-4D97-AF65-F5344CB8AC3E}">
        <p14:creationId xmlns:p14="http://schemas.microsoft.com/office/powerpoint/2010/main" val="3955170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EF63EF-36A7-A25F-FCD0-9045FD2436C6}"/>
              </a:ext>
            </a:extLst>
          </p:cNvPr>
          <p:cNvSpPr txBox="1"/>
          <p:nvPr/>
        </p:nvSpPr>
        <p:spPr>
          <a:xfrm>
            <a:off x="446598" y="360697"/>
            <a:ext cx="11298803" cy="5693866"/>
          </a:xfrm>
          <a:prstGeom prst="rect">
            <a:avLst/>
          </a:prstGeom>
          <a:noFill/>
        </p:spPr>
        <p:txBody>
          <a:bodyPr wrap="square">
            <a:spAutoFit/>
          </a:bodyPr>
          <a:lstStyle/>
          <a:p>
            <a:pPr algn="ctr"/>
            <a:r>
              <a:rPr lang="en-GB" b="1" i="0" u="none" strike="noStrike" dirty="0">
                <a:solidFill>
                  <a:srgbClr val="000000"/>
                </a:solidFill>
                <a:effectLst/>
              </a:rPr>
              <a:t>BBC Newsround Section Explanation</a:t>
            </a:r>
          </a:p>
          <a:p>
            <a:pPr algn="l"/>
            <a:endParaRPr lang="en-GB" sz="1200" b="1" i="0" u="none" strike="noStrike" dirty="0">
              <a:solidFill>
                <a:srgbClr val="000000"/>
              </a:solidFill>
              <a:effectLst/>
            </a:endParaRPr>
          </a:p>
          <a:p>
            <a:pPr algn="l"/>
            <a:r>
              <a:rPr lang="en-GB" sz="1200" b="0" i="0" u="none" strike="noStrike" dirty="0">
                <a:solidFill>
                  <a:srgbClr val="000000"/>
                </a:solidFill>
                <a:effectLst/>
              </a:rPr>
              <a:t>The </a:t>
            </a:r>
            <a:r>
              <a:rPr lang="en-GB" sz="1200" b="1" i="0" u="none" strike="noStrike" dirty="0">
                <a:solidFill>
                  <a:srgbClr val="000000"/>
                </a:solidFill>
                <a:effectLst/>
              </a:rPr>
              <a:t>BBC Newsround Section</a:t>
            </a:r>
            <a:r>
              <a:rPr lang="en-GB" sz="1200" b="0" i="0" u="none" strike="noStrike" dirty="0">
                <a:solidFill>
                  <a:srgbClr val="000000"/>
                </a:solidFill>
                <a:effectLst/>
              </a:rPr>
              <a:t> in the tutor PowerPoint is a valuable addition that keeps students informed about current events and encourages them to engage with the world around them. Newsround is a news programme specifically designed for young people, offering age-appropriate coverage of national and global issues. Including this section in tutor time helps foster critical thinking, media literacy, and a sense of global citizenship among students.</a:t>
            </a:r>
          </a:p>
          <a:p>
            <a:pPr algn="l"/>
            <a:r>
              <a:rPr lang="en-GB" sz="1200" b="1" i="0" u="none" strike="noStrike" dirty="0">
                <a:solidFill>
                  <a:srgbClr val="000000"/>
                </a:solidFill>
                <a:effectLst/>
              </a:rPr>
              <a:t>Key Points to Include:</a:t>
            </a:r>
          </a:p>
          <a:p>
            <a:pPr algn="l"/>
            <a:endParaRPr lang="en-GB" sz="1200" b="1" i="0" u="none" strike="noStrike" dirty="0">
              <a:solidFill>
                <a:srgbClr val="000000"/>
              </a:solidFill>
              <a:effectLst/>
            </a:endParaRPr>
          </a:p>
          <a:p>
            <a:pPr marL="228600" indent="-228600" algn="l">
              <a:buFont typeface="+mj-lt"/>
              <a:buAutoNum type="arabicPeriod"/>
            </a:pPr>
            <a:r>
              <a:rPr lang="en-GB" sz="1200" b="1" i="0" u="none" strike="noStrike" dirty="0">
                <a:solidFill>
                  <a:srgbClr val="000000"/>
                </a:solidFill>
                <a:effectLst/>
              </a:rPr>
              <a:t>Daily or Weekly News Highlights: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Share key stories from the latest BBC Newsround broadcasts. These could cover a range of topics, such as current events, science and technology, environment, sports, or entertainment.</a:t>
            </a:r>
          </a:p>
          <a:p>
            <a:pPr marL="228600" indent="-228600" algn="l">
              <a:buFont typeface="+mj-lt"/>
              <a:buAutoNum type="arabicPeriod"/>
            </a:pPr>
            <a:r>
              <a:rPr lang="en-GB" sz="1200" b="1" i="0" u="none" strike="noStrike" dirty="0">
                <a:solidFill>
                  <a:srgbClr val="000000"/>
                </a:solidFill>
                <a:effectLst/>
              </a:rPr>
              <a:t>Discussion Questions: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Pose questions related to the news stories to encourage students to think critically about what they’ve heard. This can prompt discussions about the impact of these events, differing perspectives, or what students can learn from the stories.</a:t>
            </a:r>
          </a:p>
          <a:p>
            <a:pPr marL="228600" indent="-228600" algn="l">
              <a:buFont typeface="+mj-lt"/>
              <a:buAutoNum type="arabicPeriod"/>
            </a:pPr>
            <a:r>
              <a:rPr lang="en-GB" sz="1200" b="1" i="0" u="none" strike="noStrike" dirty="0">
                <a:solidFill>
                  <a:srgbClr val="000000"/>
                </a:solidFill>
                <a:effectLst/>
              </a:rPr>
              <a:t>Relevance to School Life:</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Where possible, connect the news stories to subjects students are studying, or to events happening within the school or local community. This helps make the news feel more relevant to their daily lives.</a:t>
            </a:r>
          </a:p>
          <a:p>
            <a:pPr marL="228600" indent="-228600" algn="l">
              <a:buFont typeface="+mj-lt"/>
              <a:buAutoNum type="arabicPeriod"/>
            </a:pPr>
            <a:r>
              <a:rPr lang="en-GB" sz="1200" b="1" i="0" u="none" strike="noStrike" dirty="0">
                <a:solidFill>
                  <a:srgbClr val="000000"/>
                </a:solidFill>
                <a:effectLst/>
              </a:rPr>
              <a:t>Encouraging Media Literacy:</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Use this section to also discuss the importance of understanding the news and distinguishing between reliable sources and misinformation. This is a key skill in today’s media-rich world.</a:t>
            </a:r>
          </a:p>
          <a:p>
            <a:pPr algn="l"/>
            <a:endParaRPr lang="en-GB" sz="1200" b="1" i="0" u="none" strike="noStrike" dirty="0">
              <a:solidFill>
                <a:srgbClr val="000000"/>
              </a:solidFill>
              <a:effectLst/>
            </a:endParaRPr>
          </a:p>
          <a:p>
            <a:pPr algn="l"/>
            <a:r>
              <a:rPr lang="en-GB" sz="1200" b="1" i="0" u="none" strike="noStrike" dirty="0">
                <a:solidFill>
                  <a:srgbClr val="000000"/>
                </a:solidFill>
                <a:effectLst/>
              </a:rPr>
              <a:t>Example:</a:t>
            </a:r>
          </a:p>
          <a:p>
            <a:pPr algn="l"/>
            <a:endParaRPr lang="en-GB" sz="1200" b="1" i="0" u="none" strike="noStrike" dirty="0">
              <a:solidFill>
                <a:srgbClr val="000000"/>
              </a:solidFill>
              <a:effectLst/>
            </a:endParaRPr>
          </a:p>
          <a:p>
            <a:pPr algn="l"/>
            <a:r>
              <a:rPr lang="en-GB" sz="1200" b="1" i="0" u="none" strike="noStrike" dirty="0">
                <a:solidFill>
                  <a:srgbClr val="000000"/>
                </a:solidFill>
                <a:effectLst/>
              </a:rPr>
              <a:t>This Week on BBC Newsround:</a:t>
            </a:r>
          </a:p>
          <a:p>
            <a:pPr algn="l"/>
            <a:endParaRPr lang="en-GB" sz="1200" b="0" i="0" u="none" strike="noStrike" dirty="0">
              <a:solidFill>
                <a:srgbClr val="000000"/>
              </a:solidFill>
              <a:effectLst/>
            </a:endParaRPr>
          </a:p>
          <a:p>
            <a:pPr marL="171450" indent="-171450" algn="l">
              <a:buFont typeface="Arial" panose="020B0604020202020204" pitchFamily="34" charset="0"/>
              <a:buChar char="•"/>
            </a:pPr>
            <a:r>
              <a:rPr lang="en-GB" sz="1200" b="1" i="0" u="none" strike="noStrike" dirty="0">
                <a:solidFill>
                  <a:srgbClr val="000000"/>
                </a:solidFill>
                <a:effectLst/>
              </a:rPr>
              <a:t>Top Story:</a:t>
            </a:r>
            <a:r>
              <a:rPr lang="en-GB" sz="1200" b="0" i="0" u="none" strike="noStrike" dirty="0">
                <a:solidFill>
                  <a:srgbClr val="000000"/>
                </a:solidFill>
                <a:effectLst/>
              </a:rPr>
              <a:t> Wildfires in Greece - How climate change is affecting natural disasters around the world.</a:t>
            </a:r>
          </a:p>
          <a:p>
            <a:pPr marL="171450" indent="-171450" algn="l">
              <a:buFont typeface="Arial" panose="020B0604020202020204" pitchFamily="34" charset="0"/>
              <a:buChar char="•"/>
            </a:pPr>
            <a:r>
              <a:rPr lang="en-GB" sz="1200" b="1" i="0" u="none" strike="noStrike" dirty="0">
                <a:solidFill>
                  <a:srgbClr val="000000"/>
                </a:solidFill>
                <a:effectLst/>
              </a:rPr>
              <a:t>Discussion Point:</a:t>
            </a:r>
            <a:r>
              <a:rPr lang="en-GB" sz="1200" b="0" i="0" u="none" strike="noStrike" dirty="0">
                <a:solidFill>
                  <a:srgbClr val="000000"/>
                </a:solidFill>
                <a:effectLst/>
              </a:rPr>
              <a:t> What can we do to help the environment and reduce the impact of climate change? Have you noticed any changes in our local environment?</a:t>
            </a:r>
          </a:p>
          <a:p>
            <a:pPr marL="171450" indent="-171450" algn="l">
              <a:buFont typeface="Arial" panose="020B0604020202020204" pitchFamily="34" charset="0"/>
              <a:buChar char="•"/>
            </a:pPr>
            <a:r>
              <a:rPr lang="en-GB" sz="1200" b="1" i="0" u="none" strike="noStrike" dirty="0">
                <a:solidFill>
                  <a:srgbClr val="000000"/>
                </a:solidFill>
                <a:effectLst/>
              </a:rPr>
              <a:t>Classroom Connection:</a:t>
            </a:r>
            <a:r>
              <a:rPr lang="en-GB" sz="1200" b="0" i="0" u="none" strike="noStrike" dirty="0">
                <a:solidFill>
                  <a:srgbClr val="000000"/>
                </a:solidFill>
                <a:effectLst/>
              </a:rPr>
              <a:t> Tie this story into geography lessons on climate change or science lessons on ecosystems and environmental impact.</a:t>
            </a:r>
          </a:p>
          <a:p>
            <a:pPr algn="l"/>
            <a:endParaRPr lang="en-GB" sz="1200" b="0" i="0" u="none" strike="noStrike" dirty="0">
              <a:solidFill>
                <a:srgbClr val="000000"/>
              </a:solidFill>
              <a:effectLst/>
            </a:endParaRPr>
          </a:p>
          <a:p>
            <a:pPr algn="l"/>
            <a:r>
              <a:rPr lang="en-GB" sz="1200" b="0" i="0" u="none" strike="noStrike" dirty="0">
                <a:solidFill>
                  <a:srgbClr val="000000"/>
                </a:solidFill>
                <a:effectLst/>
              </a:rPr>
              <a:t>Including a </a:t>
            </a:r>
            <a:r>
              <a:rPr lang="en-GB" sz="1200" b="1" i="0" u="none" strike="noStrike" dirty="0">
                <a:solidFill>
                  <a:srgbClr val="000000"/>
                </a:solidFill>
                <a:effectLst/>
              </a:rPr>
              <a:t>BBC Newsround Section</a:t>
            </a:r>
            <a:r>
              <a:rPr lang="en-GB" sz="1200" b="0" i="0" u="none" strike="noStrike" dirty="0">
                <a:solidFill>
                  <a:srgbClr val="000000"/>
                </a:solidFill>
                <a:effectLst/>
              </a:rPr>
              <a:t> in tutor time not only keeps students up-to-date with the world but also helps develop informed, thoughtful, and engaged young citizens who are aware of the issues shaping their future.</a:t>
            </a:r>
          </a:p>
        </p:txBody>
      </p:sp>
    </p:spTree>
    <p:extLst>
      <p:ext uri="{BB962C8B-B14F-4D97-AF65-F5344CB8AC3E}">
        <p14:creationId xmlns:p14="http://schemas.microsoft.com/office/powerpoint/2010/main" val="117120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descr="A text on a black background&#10;&#10;Description automatically generated">
            <a:extLst>
              <a:ext uri="{FF2B5EF4-FFF2-40B4-BE49-F238E27FC236}">
                <a16:creationId xmlns:a16="http://schemas.microsoft.com/office/drawing/2014/main" id="{78F6652B-7EA3-8E2C-87C9-63287540EA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112776"/>
            <a:ext cx="9130284" cy="6086856"/>
          </a:xfrm>
          <a:prstGeom prst="rect">
            <a:avLst/>
          </a:prstGeom>
        </p:spPr>
      </p:pic>
      <p:sp>
        <p:nvSpPr>
          <p:cNvPr id="4" name="Rectangle 3">
            <a:extLst>
              <a:ext uri="{FF2B5EF4-FFF2-40B4-BE49-F238E27FC236}">
                <a16:creationId xmlns:a16="http://schemas.microsoft.com/office/drawing/2014/main" id="{2646B033-C53E-DA7D-A503-3490A2DA897B}"/>
              </a:ext>
            </a:extLst>
          </p:cNvPr>
          <p:cNvSpPr/>
          <p:nvPr/>
        </p:nvSpPr>
        <p:spPr>
          <a:xfrm>
            <a:off x="3779083" y="243840"/>
            <a:ext cx="4633834" cy="1569660"/>
          </a:xfrm>
          <a:prstGeom prst="rect">
            <a:avLst/>
          </a:prstGeom>
          <a:noFill/>
        </p:spPr>
        <p:txBody>
          <a:bodyPr wrap="none" lIns="91440" tIns="45720" rIns="91440" bIns="45720">
            <a:spAutoFit/>
          </a:bodyPr>
          <a:lstStyle/>
          <a:p>
            <a:pPr algn="ctr"/>
            <a:r>
              <a:rPr lang="en-US" sz="9600" b="1" cap="none" spc="50">
                <a:ln w="0"/>
                <a:solidFill>
                  <a:schemeClr val="bg2"/>
                </a:solidFill>
                <a:effectLst>
                  <a:innerShdw blurRad="63500" dist="50800" dir="13500000">
                    <a:srgbClr val="000000">
                      <a:alpha val="50000"/>
                    </a:srgbClr>
                  </a:innerShdw>
                </a:effectLst>
              </a:rPr>
              <a:t>SECTION</a:t>
            </a:r>
          </a:p>
        </p:txBody>
      </p:sp>
    </p:spTree>
    <p:extLst>
      <p:ext uri="{BB962C8B-B14F-4D97-AF65-F5344CB8AC3E}">
        <p14:creationId xmlns:p14="http://schemas.microsoft.com/office/powerpoint/2010/main" val="24021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CE833C1-88F6-9DE7-1728-670193C502A8}"/>
              </a:ext>
            </a:extLst>
          </p:cNvPr>
          <p:cNvGrpSpPr/>
          <p:nvPr/>
        </p:nvGrpSpPr>
        <p:grpSpPr>
          <a:xfrm>
            <a:off x="11092749" y="0"/>
            <a:ext cx="1099255" cy="1077184"/>
            <a:chOff x="3589786" y="172878"/>
            <a:chExt cx="1099255" cy="1077184"/>
          </a:xfrm>
        </p:grpSpPr>
        <p:sp>
          <p:nvSpPr>
            <p:cNvPr id="4" name="Rounded Rectangle 12">
              <a:extLst>
                <a:ext uri="{FF2B5EF4-FFF2-40B4-BE49-F238E27FC236}">
                  <a16:creationId xmlns:a16="http://schemas.microsoft.com/office/drawing/2014/main" id="{41FA015C-6A52-B257-591B-8652905E28D5}"/>
                </a:ext>
              </a:extLst>
            </p:cNvPr>
            <p:cNvSpPr/>
            <p:nvPr/>
          </p:nvSpPr>
          <p:spPr>
            <a:xfrm>
              <a:off x="3589786" y="172878"/>
              <a:ext cx="1099255" cy="1077184"/>
            </a:xfrm>
            <a:prstGeom prst="roundRect">
              <a:avLst>
                <a:gd name="adj" fmla="val 29140"/>
              </a:avLst>
            </a:prstGeom>
            <a:gradFill flip="none" rotWithShape="1">
              <a:gsLst>
                <a:gs pos="0">
                  <a:srgbClr val="5EB9D3"/>
                </a:gs>
                <a:gs pos="100000">
                  <a:schemeClr val="accent1">
                    <a:lumMod val="28527"/>
                  </a:schemeClr>
                </a:gs>
              </a:gsLst>
              <a:path path="circle">
                <a:fillToRect l="50000" t="50000" r="50000" b="50000"/>
              </a:path>
              <a:tileRect/>
            </a:gradFill>
            <a:ln>
              <a:noFill/>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1000">
                <a:latin typeface="Arial Rounded MT Bold" panose="020F0704030504030204" pitchFamily="34" charset="77"/>
              </a:endParaRPr>
            </a:p>
          </p:txBody>
        </p:sp>
        <p:pic>
          <p:nvPicPr>
            <p:cNvPr id="5" name="Picture 4" descr="A building with a flag on top&#10;&#10;Description automatically generated">
              <a:hlinkClick r:id="rId3" action="ppaction://hlinksldjump"/>
              <a:extLst>
                <a:ext uri="{FF2B5EF4-FFF2-40B4-BE49-F238E27FC236}">
                  <a16:creationId xmlns:a16="http://schemas.microsoft.com/office/drawing/2014/main" id="{3746CB4C-9A84-ECCA-2335-865F81222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7408" y="299467"/>
              <a:ext cx="824006" cy="824006"/>
            </a:xfrm>
            <a:prstGeom prst="rect">
              <a:avLst/>
            </a:prstGeom>
          </p:spPr>
        </p:pic>
      </p:grpSp>
      <p:pic>
        <p:nvPicPr>
          <p:cNvPr id="7" name="Picture 6">
            <a:extLst>
              <a:ext uri="{FF2B5EF4-FFF2-40B4-BE49-F238E27FC236}">
                <a16:creationId xmlns:a16="http://schemas.microsoft.com/office/drawing/2014/main" id="{53E007D5-5501-6765-CFB4-A80F08AE8760}"/>
              </a:ext>
            </a:extLst>
          </p:cNvPr>
          <p:cNvPicPr>
            <a:picLocks noChangeAspect="1"/>
          </p:cNvPicPr>
          <p:nvPr/>
        </p:nvPicPr>
        <p:blipFill rotWithShape="1">
          <a:blip r:embed="rId5"/>
          <a:srcRect t="23512" b="25305"/>
          <a:stretch/>
        </p:blipFill>
        <p:spPr>
          <a:xfrm rot="20330830">
            <a:off x="69481" y="544092"/>
            <a:ext cx="3198982" cy="982397"/>
          </a:xfrm>
          <a:prstGeom prst="roundRect">
            <a:avLst>
              <a:gd name="adj" fmla="val 41183"/>
            </a:avLst>
          </a:prstGeom>
        </p:spPr>
      </p:pic>
      <p:sp>
        <p:nvSpPr>
          <p:cNvPr id="6" name="TextBox 5">
            <a:extLst>
              <a:ext uri="{FF2B5EF4-FFF2-40B4-BE49-F238E27FC236}">
                <a16:creationId xmlns:a16="http://schemas.microsoft.com/office/drawing/2014/main" id="{0809468C-B65A-B96F-497D-00A8ECBDC262}"/>
              </a:ext>
            </a:extLst>
          </p:cNvPr>
          <p:cNvSpPr txBox="1"/>
          <p:nvPr/>
        </p:nvSpPr>
        <p:spPr>
          <a:xfrm>
            <a:off x="757038" y="807472"/>
            <a:ext cx="10885336" cy="5755422"/>
          </a:xfrm>
          <a:prstGeom prst="rect">
            <a:avLst/>
          </a:prstGeom>
          <a:noFill/>
        </p:spPr>
        <p:txBody>
          <a:bodyPr wrap="square">
            <a:spAutoFit/>
          </a:bodyPr>
          <a:lstStyle/>
          <a:p>
            <a:pPr algn="ctr"/>
            <a:r>
              <a:rPr lang="en-GB" sz="2800" b="1" i="0" u="none" strike="noStrike" dirty="0">
                <a:solidFill>
                  <a:srgbClr val="000000"/>
                </a:solidFill>
                <a:effectLst/>
              </a:rPr>
              <a:t>Whole School Information</a:t>
            </a:r>
          </a:p>
          <a:p>
            <a:pPr algn="ctr"/>
            <a:endParaRPr lang="en-GB" sz="2000" b="1" dirty="0">
              <a:solidFill>
                <a:srgbClr val="000000"/>
              </a:solidFill>
            </a:endParaRPr>
          </a:p>
          <a:p>
            <a:pPr algn="ctr"/>
            <a:endParaRPr lang="en-GB" sz="2000" b="1" i="0" u="none" strike="noStrike" dirty="0">
              <a:solidFill>
                <a:srgbClr val="000000"/>
              </a:solidFill>
              <a:effectLst/>
            </a:endParaRPr>
          </a:p>
          <a:p>
            <a:pPr algn="l"/>
            <a:r>
              <a:rPr lang="en-GB" sz="1200" b="0" i="0" u="none" strike="noStrike" dirty="0">
                <a:solidFill>
                  <a:srgbClr val="000000"/>
                </a:solidFill>
                <a:effectLst/>
              </a:rPr>
              <a:t>The </a:t>
            </a:r>
            <a:r>
              <a:rPr lang="en-GB" sz="1200" b="1" i="0" u="none" strike="noStrike" dirty="0">
                <a:solidFill>
                  <a:srgbClr val="000000"/>
                </a:solidFill>
                <a:effectLst/>
              </a:rPr>
              <a:t>Whole School Information</a:t>
            </a:r>
            <a:r>
              <a:rPr lang="en-GB" sz="1200" b="0" i="0" u="none" strike="noStrike" dirty="0">
                <a:solidFill>
                  <a:srgbClr val="000000"/>
                </a:solidFill>
                <a:effectLst/>
              </a:rPr>
              <a:t> section in the tutor PowerPoint is a vital communication tool that keeps all students informed about significant events, achievements, and opportunities across the school. This section helps to build a sense of community and school spirit by sharing important news, celebrating successes, and encouraging participation in various activities. It’s an excellent way to ensure that every student feels connected to the wider school community, regardless of their year group or individual interests.</a:t>
            </a:r>
          </a:p>
          <a:p>
            <a:pPr algn="l"/>
            <a:endParaRPr lang="en-GB" sz="1200" b="0" i="0" u="none" strike="noStrike" dirty="0">
              <a:solidFill>
                <a:srgbClr val="000000"/>
              </a:solidFill>
              <a:effectLst/>
            </a:endParaRPr>
          </a:p>
          <a:p>
            <a:pPr algn="l"/>
            <a:r>
              <a:rPr lang="en-GB" sz="1200" b="1" i="0" u="none" strike="noStrike" dirty="0">
                <a:solidFill>
                  <a:srgbClr val="000000"/>
                </a:solidFill>
                <a:effectLst/>
              </a:rPr>
              <a:t>Key Points to Include:</a:t>
            </a:r>
          </a:p>
          <a:p>
            <a:pPr algn="l"/>
            <a:endParaRPr lang="en-GB" sz="1200" b="1" i="0" u="none" strike="noStrike" dirty="0">
              <a:solidFill>
                <a:srgbClr val="000000"/>
              </a:solidFill>
              <a:effectLst/>
            </a:endParaRPr>
          </a:p>
          <a:p>
            <a:pPr marL="228600" indent="-228600" algn="l">
              <a:buFont typeface="+mj-lt"/>
              <a:buAutoNum type="arabicPeriod"/>
            </a:pPr>
            <a:r>
              <a:rPr lang="en-GB" sz="1200" b="1" i="0" u="none" strike="noStrike" dirty="0">
                <a:solidFill>
                  <a:srgbClr val="000000"/>
                </a:solidFill>
                <a:effectLst/>
              </a:rPr>
              <a:t>Key Events: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Highlight important upcoming events that involve the entire school, such as school assemblies, charity drives, open days, or cultural celebrations. This ensures that all students are aware and can participate if applicable.</a:t>
            </a:r>
          </a:p>
          <a:p>
            <a:pPr marL="228600" indent="-228600" algn="l">
              <a:buFont typeface="+mj-lt"/>
              <a:buAutoNum type="arabicPeriod"/>
            </a:pPr>
            <a:r>
              <a:rPr lang="en-GB" sz="1200" b="1" i="0" u="none" strike="noStrike" dirty="0">
                <a:solidFill>
                  <a:srgbClr val="000000"/>
                </a:solidFill>
                <a:effectLst/>
              </a:rPr>
              <a:t>Extra-Curricular Activities: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Provide information about extra-curricular activities available to students, including clubs, societies, and special interest groups. Include details such as meeting times, locations, and any special events or trips associated with these activities.</a:t>
            </a:r>
          </a:p>
          <a:p>
            <a:pPr marL="228600" indent="-228600" algn="l">
              <a:buFont typeface="+mj-lt"/>
              <a:buAutoNum type="arabicPeriod"/>
            </a:pPr>
            <a:r>
              <a:rPr lang="en-GB" sz="1200" b="1" i="0" u="none" strike="noStrike" dirty="0">
                <a:solidFill>
                  <a:srgbClr val="000000"/>
                </a:solidFill>
                <a:effectLst/>
              </a:rPr>
              <a:t>Sporting Results and Achievements: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Celebrate recent sporting results and achievements, recognizing both team and individual successes. Sharing photos or match highlights can make this section more engaging and visually appealing.</a:t>
            </a:r>
          </a:p>
          <a:p>
            <a:pPr marL="228600" indent="-228600" algn="l">
              <a:buFont typeface="+mj-lt"/>
              <a:buAutoNum type="arabicPeriod"/>
            </a:pPr>
            <a:r>
              <a:rPr lang="en-GB" sz="1200" b="1" i="0" u="none" strike="noStrike" dirty="0">
                <a:solidFill>
                  <a:srgbClr val="000000"/>
                </a:solidFill>
                <a:effectLst/>
              </a:rPr>
              <a:t>Club Spotlights: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Feature a different club or society each week to give students insight into the variety of activities available. This could include interviews with club leaders, testimonials from members, or information about upcoming projects or events.</a:t>
            </a:r>
          </a:p>
          <a:p>
            <a:pPr marL="228600" indent="-228600" algn="l">
              <a:buFont typeface="+mj-lt"/>
              <a:buAutoNum type="arabicPeriod"/>
            </a:pPr>
            <a:r>
              <a:rPr lang="en-GB" sz="1200" b="1" i="0" u="none" strike="noStrike" dirty="0">
                <a:solidFill>
                  <a:srgbClr val="000000"/>
                </a:solidFill>
                <a:effectLst/>
              </a:rPr>
              <a:t>Student Achievements: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Recognize and celebrate notable student achievements outside of sports, such as academic awards, artistic accomplishments, or community service contributions. This helps to motivate and inspire others.</a:t>
            </a:r>
          </a:p>
          <a:p>
            <a:pPr marL="228600" indent="-228600" algn="l">
              <a:buFont typeface="+mj-lt"/>
              <a:buAutoNum type="arabicPeriod"/>
            </a:pPr>
            <a:r>
              <a:rPr lang="en-GB" sz="1200" b="1" i="0" u="none" strike="noStrike" dirty="0">
                <a:solidFill>
                  <a:srgbClr val="000000"/>
                </a:solidFill>
                <a:effectLst/>
              </a:rPr>
              <a:t>General Announcements:</a:t>
            </a:r>
            <a:endParaRPr lang="en-GB" sz="1200" b="0" i="0" u="none" strike="noStrike" dirty="0">
              <a:solidFill>
                <a:srgbClr val="000000"/>
              </a:solidFill>
              <a:effectLst/>
            </a:endParaRPr>
          </a:p>
          <a:p>
            <a:pPr marL="742950" lvl="1" indent="-285750" algn="l">
              <a:buFont typeface="Arial" panose="020B0604020202020204" pitchFamily="34" charset="0"/>
              <a:buChar char="•"/>
            </a:pPr>
            <a:r>
              <a:rPr lang="en-GB" sz="1200" b="0" i="0" u="none" strike="noStrike" dirty="0">
                <a:solidFill>
                  <a:srgbClr val="000000"/>
                </a:solidFill>
                <a:effectLst/>
              </a:rPr>
              <a:t>Include any other announcements relevant to the whole school, such as updates on school policies, new facilities, or changes to school operations. This ensures that everyone is kept informed about developments affecting the entire school community.</a:t>
            </a:r>
          </a:p>
        </p:txBody>
      </p:sp>
    </p:spTree>
    <p:extLst>
      <p:ext uri="{BB962C8B-B14F-4D97-AF65-F5344CB8AC3E}">
        <p14:creationId xmlns:p14="http://schemas.microsoft.com/office/powerpoint/2010/main" val="239554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55F16EB4A070459CF3EB8973168C45" ma:contentTypeVersion="18" ma:contentTypeDescription="Create a new document." ma:contentTypeScope="" ma:versionID="f99a1fa3b66211b160bd2eb9f998e34f">
  <xsd:schema xmlns:xsd="http://www.w3.org/2001/XMLSchema" xmlns:xs="http://www.w3.org/2001/XMLSchema" xmlns:p="http://schemas.microsoft.com/office/2006/metadata/properties" xmlns:ns2="41dad9be-2567-46eb-9d61-09a2ff9783ae" xmlns:ns3="eca3353f-c32a-42c0-8fcb-d2e292fe6a20" targetNamespace="http://schemas.microsoft.com/office/2006/metadata/properties" ma:root="true" ma:fieldsID="8de3403b52d557b8ff0a4ad05afcf448" ns2:_="" ns3:_="">
    <xsd:import namespace="41dad9be-2567-46eb-9d61-09a2ff9783ae"/>
    <xsd:import namespace="eca3353f-c32a-42c0-8fcb-d2e292fe6a2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dad9be-2567-46eb-9d61-09a2ff9783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a3353f-c32a-42c0-8fcb-d2e292fe6a2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f438a0d-6edf-4ec2-8d92-96807389dd62}" ma:internalName="TaxCatchAll" ma:showField="CatchAllData" ma:web="eca3353f-c32a-42c0-8fcb-d2e292fe6a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ca3353f-c32a-42c0-8fcb-d2e292fe6a20" xsi:nil="true"/>
    <SharedWithUsers xmlns="eca3353f-c32a-42c0-8fcb-d2e292fe6a20">
      <UserInfo>
        <DisplayName>John Spurling (TBCS-NOR)</DisplayName>
        <AccountId>312</AccountId>
        <AccountType/>
      </UserInfo>
    </SharedWithUsers>
  </documentManagement>
</p:properties>
</file>

<file path=customXml/itemProps1.xml><?xml version="1.0" encoding="utf-8"?>
<ds:datastoreItem xmlns:ds="http://schemas.openxmlformats.org/officeDocument/2006/customXml" ds:itemID="{33125892-B7C2-4487-AD29-395295A62B6D}">
  <ds:schemaRefs>
    <ds:schemaRef ds:uri="41dad9be-2567-46eb-9d61-09a2ff9783ae"/>
    <ds:schemaRef ds:uri="eca3353f-c32a-42c0-8fcb-d2e292fe6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346E284D-24DF-48BC-B8CB-3C731933FD8F}">
  <ds:schemaRefs>
    <ds:schemaRef ds:uri="http://schemas.microsoft.com/sharepoint/v3/contenttype/forms"/>
  </ds:schemaRefs>
</ds:datastoreItem>
</file>

<file path=customXml/itemProps3.xml><?xml version="1.0" encoding="utf-8"?>
<ds:datastoreItem xmlns:ds="http://schemas.openxmlformats.org/officeDocument/2006/customXml" ds:itemID="{AD47B310-BE36-4273-BADB-B3FA3751DD76}">
  <ds:schemaRefs>
    <ds:schemaRef ds:uri="41dad9be-2567-46eb-9d61-09a2ff9783ae"/>
    <ds:schemaRef ds:uri="eca3353f-c32a-42c0-8fcb-d2e292fe6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113</TotalTime>
  <Words>10570</Words>
  <Application>Microsoft Macintosh PowerPoint</Application>
  <PresentationFormat>Widescreen</PresentationFormat>
  <Paragraphs>788</Paragraphs>
  <Slides>88</Slides>
  <Notes>9</Notes>
  <HiddenSlides>14</HiddenSlides>
  <MMClips>1</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88</vt:i4>
      </vt:variant>
    </vt:vector>
  </HeadingPairs>
  <TitlesOfParts>
    <vt:vector size="100" baseType="lpstr">
      <vt:lpstr>-webkit-standard</vt:lpstr>
      <vt:lpstr>Arial</vt:lpstr>
      <vt:lpstr>Arial Rounded MT Bold</vt:lpstr>
      <vt:lpstr>Calibri</vt:lpstr>
      <vt:lpstr>Comic Sans MS</vt:lpstr>
      <vt:lpstr>Söhne</vt:lpstr>
      <vt:lpstr>Universal Serif</vt:lpstr>
      <vt:lpstr>Wingdings</vt:lpstr>
      <vt:lpstr>1_Office Theme</vt:lpstr>
      <vt:lpstr>5_Office Theme</vt:lpstr>
      <vt:lpstr>9_Office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Behaviour Review</vt:lpstr>
      <vt:lpstr>PowerPoint Presentation</vt:lpstr>
      <vt:lpstr>PowerPoint Presentation</vt:lpstr>
      <vt:lpstr>PowerPoint Presentation</vt:lpstr>
      <vt:lpstr>PowerPoint Presentation</vt:lpstr>
      <vt:lpstr>PowerPoint Presentation</vt:lpstr>
      <vt:lpstr>COMMITMENT TO LEARNING</vt:lpstr>
      <vt:lpstr>PowerPoint Presentation</vt:lpstr>
      <vt:lpstr>BEHAVIOUR FOCUS</vt:lpstr>
      <vt:lpstr>PowerPoint Presentation</vt:lpstr>
      <vt:lpstr>PowerPoint Presentation</vt:lpstr>
      <vt:lpstr>PowerPoint Presentation</vt:lpstr>
      <vt:lpstr>PowerPoint Presentation</vt:lpstr>
      <vt:lpstr>HANDS UP FOR SILENCE</vt:lpstr>
      <vt:lpstr>OUT OF LESSON PASS</vt:lpstr>
      <vt:lpstr>WALKING ON  THE LEFT</vt:lpstr>
      <vt:lpstr>PowerPoint Presentation</vt:lpstr>
      <vt:lpstr>Weekly Uniform and  equipment checks</vt:lpstr>
      <vt:lpstr>ATTENDANCE REMINDER</vt:lpstr>
      <vt:lpstr>PowerPoint Presentation</vt:lpstr>
      <vt:lpstr>Word of  the  week</vt:lpstr>
      <vt:lpstr>PowerPoint Presentation</vt:lpstr>
      <vt:lpstr>LITERACY</vt:lpstr>
      <vt:lpstr>PowerPoint Presentation</vt:lpstr>
      <vt:lpstr>NUMERACY</vt:lpstr>
      <vt:lpstr>NUMERACY</vt:lpstr>
      <vt:lpstr>PowerPoint Presentation</vt:lpstr>
      <vt:lpstr>PowerPoint Presentation</vt:lpstr>
      <vt:lpstr>NUMERACY</vt:lpstr>
      <vt:lpstr>PowerPoint Presentation</vt:lpstr>
      <vt:lpstr>PowerPoint Presentation</vt:lpstr>
      <vt:lpstr>NUMERACY</vt:lpstr>
      <vt:lpstr>PowerPoint Presentation</vt:lpstr>
      <vt:lpstr>PowerPoint Presentation</vt:lpstr>
      <vt:lpstr>NUMERACY</vt:lpstr>
      <vt:lpstr>PowerPoint Presentation</vt:lpstr>
      <vt:lpstr>PowerPoint Presentation</vt:lpstr>
      <vt:lpstr>NUMERACY</vt:lpstr>
      <vt:lpstr>PowerPoint Presentation</vt:lpstr>
      <vt:lpstr>PowerPoint Presentation</vt:lpstr>
      <vt:lpstr>Year 7</vt:lpstr>
      <vt:lpstr>PowerPoint Presentation</vt:lpstr>
      <vt:lpstr>Year 8</vt:lpstr>
      <vt:lpstr>PowerPoint Presentation</vt:lpstr>
      <vt:lpstr>Year 9</vt:lpstr>
      <vt:lpstr>PowerPoint Presentation</vt:lpstr>
      <vt:lpstr>Year 10</vt:lpstr>
      <vt:lpstr>PowerPoint Presentation</vt:lpstr>
      <vt:lpstr>Year 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Assembly Rota</vt:lpstr>
      <vt:lpstr>PowerPoint Presentation</vt:lpstr>
      <vt:lpstr>PowerPoint Presentation</vt:lpstr>
      <vt:lpstr>PowerPoint Presentation</vt:lpstr>
      <vt:lpstr>PowerPoint Presentation</vt:lpstr>
      <vt:lpstr>PowerPoint Presentation</vt:lpstr>
      <vt:lpstr>Tutor Check List</vt:lpstr>
      <vt:lpstr>PowerPoint Presentation</vt:lpstr>
      <vt:lpstr>PowerPoint Presentation</vt:lpstr>
      <vt:lpstr>PowerPoint Presentation</vt:lpstr>
      <vt:lpstr>PowerPoint Presentation</vt:lpstr>
      <vt:lpstr>PowerPoint Presentation</vt:lpstr>
      <vt:lpstr>Anti-Bullying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Spurling [TBCS-NOR]</dc:creator>
  <cp:lastModifiedBy>John Spurling</cp:lastModifiedBy>
  <cp:revision>3</cp:revision>
  <cp:lastPrinted>2024-07-11T14:33:25Z</cp:lastPrinted>
  <dcterms:created xsi:type="dcterms:W3CDTF">2022-05-04T15:27:13Z</dcterms:created>
  <dcterms:modified xsi:type="dcterms:W3CDTF">2024-08-31T14:04:34Z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0x0101007655F16EB4A070459CF3EB8973168C45</vt:lpwstr>
  </property>
</Properties>
</file>